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828800"/>
            <a:ext cx="5486400" cy="54864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754880"/>
            <a:ext cx="4572000" cy="45720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DAILY MEDICAL PRACTICE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FE6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77240" y="2834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Foundations for Clinical Practice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822960" y="4206240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0B4F6C"/>
          </a:solidFill>
          <a:ln w="12700">
            <a:solidFill>
              <a:srgbClr val="5FA8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2062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Self-paced · ~2.5 hrs total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7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Daily Medical Practice — a curriculum for practicing physicians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START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this self-paced module works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5" name="Shape 3"/>
          <p:cNvSpPr/>
          <p:nvPr/>
        </p:nvSpPr>
        <p:spPr>
          <a:xfrm>
            <a:off x="146304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6" name="Text 4"/>
          <p:cNvSpPr/>
          <p:nvPr/>
        </p:nvSpPr>
        <p:spPr>
          <a:xfrm>
            <a:off x="146304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Preview Quiz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85800" y="393192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min, ungraded. Orients you before reading.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154680" y="301752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33756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11" name="Shape 9"/>
          <p:cNvSpPr/>
          <p:nvPr/>
        </p:nvSpPr>
        <p:spPr>
          <a:xfrm>
            <a:off x="429768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2" name="Text 10"/>
          <p:cNvSpPr/>
          <p:nvPr/>
        </p:nvSpPr>
        <p:spPr>
          <a:xfrm>
            <a:off x="429768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4747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Handout / Slides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520440" y="393192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formats, same content. Use either.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989320" y="301752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17220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17" name="Shape 15"/>
          <p:cNvSpPr/>
          <p:nvPr/>
        </p:nvSpPr>
        <p:spPr>
          <a:xfrm>
            <a:off x="713232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8" name="Text 16"/>
          <p:cNvSpPr/>
          <p:nvPr/>
        </p:nvSpPr>
        <p:spPr>
          <a:xfrm>
            <a:off x="713232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630936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Post-Test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355080" y="393192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questions, scored. 80% pass, retake anytime.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823960" y="301752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00684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23" name="Shape 21"/>
          <p:cNvSpPr/>
          <p:nvPr/>
        </p:nvSpPr>
        <p:spPr>
          <a:xfrm>
            <a:off x="9966960" y="2148840"/>
            <a:ext cx="731520" cy="731520"/>
          </a:xfrm>
          <a:prstGeom prst="ellipse">
            <a:avLst/>
          </a:prstGeom>
          <a:solidFill>
            <a:srgbClr val="5FA8D3"/>
          </a:solidFill>
          <a:ln/>
        </p:spPr>
      </p:sp>
      <p:sp>
        <p:nvSpPr>
          <p:cNvPr id="24" name="Text 22"/>
          <p:cNvSpPr/>
          <p:nvPr/>
        </p:nvSpPr>
        <p:spPr>
          <a:xfrm>
            <a:off x="996696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914400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2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9189720" y="393192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once Module 1 is evaluated.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will be able to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417320" y="1828800"/>
            <a:ext cx="9966960" cy="1143000"/>
          </a:xfrm>
          <a:prstGeom prst="roundRect">
            <a:avLst>
              <a:gd name="adj" fmla="val 6400"/>
            </a:avLst>
          </a:prstGeom>
          <a:solidFill>
            <a:srgbClr val="F2F6F8"/>
          </a:solidFill>
          <a:ln/>
        </p:spPr>
      </p:sp>
      <p:sp>
        <p:nvSpPr>
          <p:cNvPr id="7" name="Text 5"/>
          <p:cNvSpPr/>
          <p:nvPr/>
        </p:nvSpPr>
        <p:spPr>
          <a:xfrm>
            <a:off x="1691640" y="1828800"/>
            <a:ext cx="9418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in plain clinical terms how generative AI and clinical AI tools work — including their core failure modes.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447288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34472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417320" y="3310128"/>
            <a:ext cx="9966960" cy="1143000"/>
          </a:xfrm>
          <a:prstGeom prst="roundRect">
            <a:avLst>
              <a:gd name="adj" fmla="val 6400"/>
            </a:avLst>
          </a:prstGeom>
          <a:solidFill>
            <a:srgbClr val="F2F6F8"/>
          </a:solidFill>
          <a:ln/>
        </p:spPr>
      </p:sp>
      <p:sp>
        <p:nvSpPr>
          <p:cNvPr id="11" name="Text 9"/>
          <p:cNvSpPr/>
          <p:nvPr/>
        </p:nvSpPr>
        <p:spPr>
          <a:xfrm>
            <a:off x="1691640" y="3310128"/>
            <a:ext cx="9418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appropriate from inappropriate clinical use cases for a given AI tool.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4928616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49286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417320" y="4791456"/>
            <a:ext cx="9966960" cy="1143000"/>
          </a:xfrm>
          <a:prstGeom prst="roundRect">
            <a:avLst>
              <a:gd name="adj" fmla="val 6400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1691640" y="4791456"/>
            <a:ext cx="9418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which AI tools are realistically accessible and affordable in your own practice setting.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MODULE STARTS HERE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Augmentation, not outsourcing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technology is identical in both cases below. The outcome is not.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212080" cy="3977640"/>
          </a:xfrm>
          <a:prstGeom prst="roundRect">
            <a:avLst>
              <a:gd name="adj" fmla="val 2299"/>
            </a:avLst>
          </a:prstGeom>
          <a:solidFill>
            <a:srgbClr val="FBEDE7"/>
          </a:solidFill>
          <a:ln w="15875">
            <a:solidFill>
              <a:srgbClr val="E457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19456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50" kern="0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COGNITIVE OUTSOURCING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697480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AI for a differential diagnosis. Copy it into the chart. No second thought.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502920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thinking has been handed over — not assisted.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63640" y="1965960"/>
            <a:ext cx="5349240" cy="3977640"/>
          </a:xfrm>
          <a:prstGeom prst="roundRect">
            <a:avLst>
              <a:gd name="adj" fmla="val 2299"/>
            </a:avLst>
          </a:prstGeom>
          <a:solidFill>
            <a:srgbClr val="E8F2ED"/>
          </a:solidFill>
          <a:ln w="15875">
            <a:solidFill>
              <a:srgbClr val="2E7D5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37960" y="21945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COGNITIVE AUGMENTATION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537960" y="2697480"/>
            <a:ext cx="4846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AI for a differential. Then interrogate it — what's missing, why ranked first, does it fit this patient.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37960" y="502920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 extended your reasoning — it didn't replace it.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73736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WORKING RULE FOR THIS ENTIRE COURSE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914400" y="2468880"/>
            <a:ext cx="10332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AI to extend your thinking.</a:t>
            </a:r>
            <a:endParaRPr lang="en-US" sz="3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Never let it replace your thinking.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 BEHIND THIS COURSE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 · FIND · THINK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383280" cy="3566160"/>
          </a:xfrm>
          <a:prstGeom prst="roundRect">
            <a:avLst>
              <a:gd name="adj" fmla="val 2703"/>
            </a:avLst>
          </a:prstGeom>
          <a:solidFill>
            <a:srgbClr val="E8F2ED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2402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22960" y="2926080"/>
            <a:ext cx="2834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must be in your head, unaided — for real-time decisions with no time to look anything up.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251960" y="1965960"/>
            <a:ext cx="3383280" cy="3566160"/>
          </a:xfrm>
          <a:prstGeom prst="roundRect">
            <a:avLst>
              <a:gd name="adj" fmla="val 2703"/>
            </a:avLst>
          </a:prstGeom>
          <a:solidFill>
            <a:srgbClr val="E8F0F7"/>
          </a:solidFill>
          <a:ln w="12700">
            <a:solidFill>
              <a:srgbClr val="2C6E9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26280" y="22402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C6E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26280" y="2926080"/>
            <a:ext cx="2834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should know exists, and know how to retrieve when you actually need it.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955280" y="1965960"/>
            <a:ext cx="3383280" cy="3566160"/>
          </a:xfrm>
          <a:prstGeom prst="roundRect">
            <a:avLst>
              <a:gd name="adj" fmla="val 2703"/>
            </a:avLst>
          </a:prstGeom>
          <a:solidFill>
            <a:srgbClr val="F7EFE2"/>
          </a:solidFill>
          <a:ln w="12700">
            <a:solidFill>
              <a:srgbClr val="B879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0" y="22402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7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THINK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229600" y="2926080"/>
            <a:ext cx="2834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do with the first two layers — judging fit for a real patient, a real clinic.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686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AI Actually Is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2624328" y="39319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39319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 · CORE VOCABULARY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Nine terms cover what you need (1/3)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76479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Artificial intelligence (AI)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0" y="176479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performing tasks that normally require human judgment — a category, not one technology.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338328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354787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Machine learning (ML)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114800" y="354787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dominant technique: systems learn statistical patterns from large amounts of example data, rather than fixed rules.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516636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533095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Large language model (LLM)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114800" y="533095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Trained on huge amounts of text; predicts plausible next words. Powers most AI scribes and chat-style tools.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 · CORE VOCABULARY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...continued (2/3)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76479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Generative AI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0" y="176479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AI that produces new content — text, images, draft notes — rather than only classifying input.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338328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354787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Multimodal AI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114800" y="354787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across more than one input type — e.g. reading a note and an image in the same session.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516636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533095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 data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114800" y="533095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examples a system learned from. A tool is only as good as the population it was trained on.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 · CORE VOCABULARY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...continued (3/3)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76479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Prompt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0" y="176479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instruction you give the tool. Vague prompts → vague answers; specific, contextual prompts → useful ones.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338328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354787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Inference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114800" y="354787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 actually doing the task for your input — as opposed to the training phase that already happened.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516636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533095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Hallucination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114800" y="533095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Fluent, confident, but factually wrong or fabricated output. The most important failure mode in this course.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686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These Systems Fail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2624328" y="39319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39319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· READ THIS ONE CAREFULLY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Hallucination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7772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LLM predicts plausible next words — it has no built-in signal that distinguishes “I am certain” from “I am guessing.” Both come out sounding equally confident.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4343400"/>
            <a:ext cx="10881360" cy="1920240"/>
          </a:xfrm>
          <a:prstGeom prst="roundRect">
            <a:avLst>
              <a:gd name="adj" fmla="val 4762"/>
            </a:avLst>
          </a:prstGeom>
          <a:solidFill>
            <a:srgbClr val="FBEDE7"/>
          </a:solidFill>
          <a:ln w="12700">
            <a:solidFill>
              <a:srgbClr val="E457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45262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50" kern="0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LOOKS LIKE IN PRACTICE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4892040"/>
            <a:ext cx="10332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AI drafting a discharge letter references a lab result that was never in the chart — phrased with the exact same fluency and confidence as every accurate line around it. Nothing in the tone signals that this line is fabricated.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· TWO MORE FAILURE MODES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Overconfidence &amp; bias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03520" cy="3977640"/>
          </a:xfrm>
          <a:prstGeom prst="roundRect">
            <a:avLst>
              <a:gd name="adj" fmla="val 2299"/>
            </a:avLst>
          </a:prstGeom>
          <a:solidFill>
            <a:srgbClr val="F2F6F8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0116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4F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Overconfidence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22960" y="260604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rarely hedges the way a cautious colleague would. It often generates one confident answer even when the evidence is thin or conflicting.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4160520"/>
            <a:ext cx="4754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danger isn't that the tool is sometimes wrong — every aid is. It's that wrong answers look identical to right ones.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63640" y="1783080"/>
            <a:ext cx="5349240" cy="3977640"/>
          </a:xfrm>
          <a:prstGeom prst="roundRect">
            <a:avLst>
              <a:gd name="adj" fmla="val 2299"/>
            </a:avLst>
          </a:prstGeom>
          <a:solidFill>
            <a:srgbClr val="F2F6F8"/>
          </a:solidFill>
          <a:ln/>
        </p:spPr>
      </p:sp>
      <p:sp>
        <p:nvSpPr>
          <p:cNvPr id="9" name="Text 7"/>
          <p:cNvSpPr/>
          <p:nvPr/>
        </p:nvSpPr>
        <p:spPr>
          <a:xfrm>
            <a:off x="6537960" y="20116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4F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Bias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537960" y="2606040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systems inherit whatever imbalances exist in their training data — different demographics, disease prevalence, presentation patterns.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37960" y="416052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 tool works well” depends entirely on whom it was validated against — never automatically true for your patients.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457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1887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150" kern="0" dirty="0">
                <a:solidFill>
                  <a:srgbClr val="FDE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TRAP THAT MATTERS MOST FOR YOU PERSONALLY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914400" y="1828800"/>
            <a:ext cx="10332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failure mode becomes most dangerous</a:t>
            </a:r>
            <a:endParaRPr lang="en-US" sz="2300" dirty="0"/>
          </a:p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exactly one moment: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14400" y="2926080"/>
            <a:ext cx="10332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the AI's answer matches what you already suspected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1554480" y="4206240"/>
            <a:ext cx="9052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FDE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That's when scrutiny drops — because it feels like confirmation, not a claim that needs checking. Module 4 is built entirely around training vigilance at this exact moment.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686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Clinical AI Landscape Today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2624328" y="39319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C6E9E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39319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2C6E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· FOUR CATEGORIES COVER ALMOST EVERYTHING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of these four is it?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49240" cy="2148840"/>
          </a:xfrm>
          <a:prstGeom prst="roundRect">
            <a:avLst>
              <a:gd name="adj" fmla="val 4255"/>
            </a:avLst>
          </a:prstGeom>
          <a:solidFill>
            <a:srgbClr val="F2F6F8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1856232"/>
            <a:ext cx="502920" cy="502920"/>
          </a:xfrm>
          <a:prstGeom prst="ellipse">
            <a:avLst/>
          </a:prstGeom>
          <a:solidFill>
            <a:srgbClr val="2C6E9E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" y="1856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508760" y="1764792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Ambient documentation / scribing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04672" y="2560320"/>
            <a:ext cx="48371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Drafts a structured note from a listened or transcribed encounter.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04672" y="3310128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C6E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Module 2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217920" y="1600200"/>
            <a:ext cx="5349240" cy="2148840"/>
          </a:xfrm>
          <a:prstGeom prst="roundRect">
            <a:avLst>
              <a:gd name="adj" fmla="val 4255"/>
            </a:avLst>
          </a:prstGeom>
          <a:solidFill>
            <a:srgbClr val="F2F6F8"/>
          </a:solidFill>
          <a:ln/>
        </p:spPr>
      </p:sp>
      <p:sp>
        <p:nvSpPr>
          <p:cNvPr id="11" name="Shape 9"/>
          <p:cNvSpPr/>
          <p:nvPr/>
        </p:nvSpPr>
        <p:spPr>
          <a:xfrm>
            <a:off x="6473952" y="1856232"/>
            <a:ext cx="502920" cy="502920"/>
          </a:xfrm>
          <a:prstGeom prst="ellipse">
            <a:avLst/>
          </a:prstGeom>
          <a:solidFill>
            <a:srgbClr val="2C6E9E"/>
          </a:solidFill>
          <a:ln/>
        </p:spPr>
      </p:sp>
      <p:sp>
        <p:nvSpPr>
          <p:cNvPr id="12" name="Text 10"/>
          <p:cNvSpPr/>
          <p:nvPr/>
        </p:nvSpPr>
        <p:spPr>
          <a:xfrm>
            <a:off x="6473952" y="1856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178040" y="1764792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Diagnostic / decision support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73952" y="2560320"/>
            <a:ext cx="48371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Suggests differentials, flags abnormal imaging or labs, estimates risk.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73952" y="3310128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C6E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Module 3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4023360"/>
            <a:ext cx="5349240" cy="2148840"/>
          </a:xfrm>
          <a:prstGeom prst="roundRect">
            <a:avLst>
              <a:gd name="adj" fmla="val 4255"/>
            </a:avLst>
          </a:prstGeom>
          <a:solidFill>
            <a:srgbClr val="F2F6F8"/>
          </a:solidFill>
          <a:ln/>
        </p:spPr>
      </p:sp>
      <p:sp>
        <p:nvSpPr>
          <p:cNvPr id="17" name="Shape 15"/>
          <p:cNvSpPr/>
          <p:nvPr/>
        </p:nvSpPr>
        <p:spPr>
          <a:xfrm>
            <a:off x="804672" y="4279392"/>
            <a:ext cx="502920" cy="502920"/>
          </a:xfrm>
          <a:prstGeom prst="ellipse">
            <a:avLst/>
          </a:prstGeom>
          <a:solidFill>
            <a:srgbClr val="2C6E9E"/>
          </a:solidFill>
          <a:ln/>
        </p:spPr>
      </p:sp>
      <p:sp>
        <p:nvSpPr>
          <p:cNvPr id="18" name="Text 16"/>
          <p:cNvSpPr/>
          <p:nvPr/>
        </p:nvSpPr>
        <p:spPr>
          <a:xfrm>
            <a:off x="804672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508760" y="4187952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Patient-facing tools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04672" y="4983480"/>
            <a:ext cx="48371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Symptom checkers and chatbots patients use themselves and bring in.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04672" y="5733288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C6E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Module 3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217920" y="4023360"/>
            <a:ext cx="5349240" cy="2148840"/>
          </a:xfrm>
          <a:prstGeom prst="roundRect">
            <a:avLst>
              <a:gd name="adj" fmla="val 4255"/>
            </a:avLst>
          </a:prstGeom>
          <a:solidFill>
            <a:srgbClr val="F2F6F8"/>
          </a:solidFill>
          <a:ln/>
        </p:spPr>
      </p:sp>
      <p:sp>
        <p:nvSpPr>
          <p:cNvPr id="23" name="Shape 21"/>
          <p:cNvSpPr/>
          <p:nvPr/>
        </p:nvSpPr>
        <p:spPr>
          <a:xfrm>
            <a:off x="6473952" y="4279392"/>
            <a:ext cx="502920" cy="502920"/>
          </a:xfrm>
          <a:prstGeom prst="ellipse">
            <a:avLst/>
          </a:prstGeom>
          <a:solidFill>
            <a:srgbClr val="2C6E9E"/>
          </a:solidFill>
          <a:ln/>
        </p:spPr>
      </p:sp>
      <p:sp>
        <p:nvSpPr>
          <p:cNvPr id="24" name="Text 22"/>
          <p:cNvSpPr/>
          <p:nvPr/>
        </p:nvSpPr>
        <p:spPr>
          <a:xfrm>
            <a:off x="6473952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7178040" y="4187952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Administrative / operational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473952" y="4983480"/>
            <a:ext cx="48371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Scheduling, billing support, referral triage, supply chain.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473952" y="5733288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C6E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Module 6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879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F7E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D · THINK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Actually Fits Your Practice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481328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7E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self-directed worksheet in the handout — no live seminar. Work through five questions on your own; you'll return to your answers in Module 6.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84048" cy="384048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88720" y="2194560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tool category is most relevant to your day-to-day work right now — and why that one first?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2944368"/>
            <a:ext cx="384048" cy="384048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944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188720" y="2852928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your actual connectivity like — does the tool need to tolerate offline or low-bandwidth use?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3602736"/>
            <a:ext cx="384048" cy="384048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6027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188720" y="3511296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languages do your encounters happen in — and does the tool handle them well?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40080" y="4261104"/>
            <a:ext cx="384048" cy="384048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42611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88720" y="4169664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this tool realistically cost against what your practice can sustain?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40080" y="4919472"/>
            <a:ext cx="384048" cy="384048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919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188720" y="4828032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was this tool validated — does that population resemble your patients?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MOVE ON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1 summary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463040"/>
          </a:xfrm>
          <a:prstGeom prst="roundRect">
            <a:avLst>
              <a:gd name="adj" fmla="val 5000"/>
            </a:avLst>
          </a:prstGeom>
          <a:solidFill>
            <a:srgbClr val="E8F2ED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2057400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05740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560320" y="18288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Nine core terms, plus three failure modes — hallucination, overconfidence, bias — with confirmation bias flagged as most personally dangerous.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3319272"/>
            <a:ext cx="11064240" cy="1463040"/>
          </a:xfrm>
          <a:prstGeom prst="roundRect">
            <a:avLst>
              <a:gd name="adj" fmla="val 5000"/>
            </a:avLst>
          </a:prstGeom>
          <a:solidFill>
            <a:srgbClr val="E8F0F7"/>
          </a:solidFill>
          <a:ln/>
        </p:spPr>
      </p:sp>
      <p:sp>
        <p:nvSpPr>
          <p:cNvPr id="9" name="Shape 7"/>
          <p:cNvSpPr/>
          <p:nvPr/>
        </p:nvSpPr>
        <p:spPr>
          <a:xfrm>
            <a:off x="777240" y="3685032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2C6E9E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685032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560320" y="3456432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categories of clinical AI tools, and where to look for current product-specific detail when you need it.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8640" y="4946904"/>
            <a:ext cx="11064240" cy="1463040"/>
          </a:xfrm>
          <a:prstGeom prst="roundRect">
            <a:avLst>
              <a:gd name="adj" fmla="val 5000"/>
            </a:avLst>
          </a:prstGeom>
          <a:solidFill>
            <a:srgbClr val="F7EFE2"/>
          </a:solidFill>
          <a:ln/>
        </p:spPr>
      </p:sp>
      <p:sp>
        <p:nvSpPr>
          <p:cNvPr id="13" name="Shape 11"/>
          <p:cNvSpPr/>
          <p:nvPr/>
        </p:nvSpPr>
        <p:spPr>
          <a:xfrm>
            <a:off x="777240" y="5312664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B8792E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5312664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THINK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560320" y="5084064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first pass at judging tool fit for your practice — connectivity, language, cost, validation population.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8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286000"/>
            <a:ext cx="5486400" cy="54864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0972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77240" y="150876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the Post-Test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9326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scored questions, 80% pass mark. Once Module 1 is evaluated, Module 2 — AI for Clinical Documentation &amp; Administrative Efficiency — opens next.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3977640"/>
            <a:ext cx="6035040" cy="731520"/>
          </a:xfrm>
          <a:prstGeom prst="roundRect">
            <a:avLst>
              <a:gd name="adj" fmla="val 12500"/>
            </a:avLst>
          </a:prstGeom>
          <a:solidFill>
            <a:srgbClr val="0B4F6C"/>
          </a:solidFill>
          <a:ln w="12700">
            <a:solidFill>
              <a:srgbClr val="5FA8D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397764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 of 6 — AI Foundations for Clinical Practice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2026-08-23T02:20:33Z</dcterms:created>
  <dcterms:modified xsi:type="dcterms:W3CDTF">2026-08-23T02:20:33Z</dcterms:modified>
</cp:coreProperties>
</file>