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828800"/>
            <a:ext cx="5486400" cy="54864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572000" cy="45720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FE6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2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77240" y="2834640"/>
            <a:ext cx="10607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for Clinical Documentation &amp; Administrative Efficiency</a:t>
            </a:r>
            <a:endParaRPr lang="en-US" sz="3300" dirty="0"/>
          </a:p>
        </p:txBody>
      </p:sp>
      <p:sp>
        <p:nvSpPr>
          <p:cNvPr id="7" name="Shape 5"/>
          <p:cNvSpPr/>
          <p:nvPr/>
        </p:nvSpPr>
        <p:spPr>
          <a:xfrm>
            <a:off x="822960" y="4434840"/>
            <a:ext cx="3383280" cy="548640"/>
          </a:xfrm>
          <a:prstGeom prst="roundRect">
            <a:avLst>
              <a:gd name="adj" fmla="val 500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43484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Self-paced · ~3 hrs total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7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 — a curriculum for practicing physicians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START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this self-paced module works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5" name="Shape 3"/>
          <p:cNvSpPr/>
          <p:nvPr/>
        </p:nvSpPr>
        <p:spPr>
          <a:xfrm>
            <a:off x="146304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6" name="Text 4"/>
          <p:cNvSpPr/>
          <p:nvPr/>
        </p:nvSpPr>
        <p:spPr>
          <a:xfrm>
            <a:off x="146304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Preview Quiz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85800" y="393192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min, ungraded. Orients you before reading.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154680" y="301752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33756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1" name="Shape 9"/>
          <p:cNvSpPr/>
          <p:nvPr/>
        </p:nvSpPr>
        <p:spPr>
          <a:xfrm>
            <a:off x="429768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2" name="Text 10"/>
          <p:cNvSpPr/>
          <p:nvPr/>
        </p:nvSpPr>
        <p:spPr>
          <a:xfrm>
            <a:off x="429768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4747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Handout / Slides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520440" y="393192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a worked exercise — do it actively.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89320" y="301752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17220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8" name="Text 16"/>
          <p:cNvSpPr/>
          <p:nvPr/>
        </p:nvSpPr>
        <p:spPr>
          <a:xfrm>
            <a:off x="713232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30936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Post-Test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355080" y="393192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questions, scored. 80% pass, retake anytime.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823960" y="301752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00684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23" name="Shape 21"/>
          <p:cNvSpPr/>
          <p:nvPr/>
        </p:nvSpPr>
        <p:spPr>
          <a:xfrm>
            <a:off x="9966960" y="2148840"/>
            <a:ext cx="731520" cy="731520"/>
          </a:xfrm>
          <a:prstGeom prst="ellipse">
            <a:avLst/>
          </a:prstGeom>
          <a:solidFill>
            <a:srgbClr val="5FA8D3"/>
          </a:solidFill>
          <a:ln/>
        </p:spPr>
      </p:sp>
      <p:sp>
        <p:nvSpPr>
          <p:cNvPr id="24" name="Text 22"/>
          <p:cNvSpPr/>
          <p:nvPr/>
        </p:nvSpPr>
        <p:spPr>
          <a:xfrm>
            <a:off x="996696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914400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3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9189720" y="393192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once Module 2 is evaluated.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will be able to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417320" y="1828800"/>
            <a:ext cx="9966960" cy="1143000"/>
          </a:xfrm>
          <a:prstGeom prst="roundRect">
            <a:avLst>
              <a:gd name="adj" fmla="val 6400"/>
            </a:avLst>
          </a:prstGeom>
          <a:solidFill>
            <a:srgbClr val="F2F6F8"/>
          </a:solidFill>
          <a:ln/>
        </p:spPr>
      </p:sp>
      <p:sp>
        <p:nvSpPr>
          <p:cNvPr id="7" name="Text 5"/>
          <p:cNvSpPr/>
          <p:nvPr/>
        </p:nvSpPr>
        <p:spPr>
          <a:xfrm>
            <a:off x="1691640" y="1828800"/>
            <a:ext cx="9418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an AI documentation/scribing tool safely and effectively within a real clinical encounter.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447288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4472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417320" y="3310128"/>
            <a:ext cx="9966960" cy="1143000"/>
          </a:xfrm>
          <a:prstGeom prst="roundRect">
            <a:avLst>
              <a:gd name="adj" fmla="val 6400"/>
            </a:avLst>
          </a:prstGeom>
          <a:solidFill>
            <a:srgbClr val="F2F6F8"/>
          </a:solidFill>
          <a:ln/>
        </p:spPr>
      </p:sp>
      <p:sp>
        <p:nvSpPr>
          <p:cNvPr id="11" name="Text 9"/>
          <p:cNvSpPr/>
          <p:nvPr/>
        </p:nvSpPr>
        <p:spPr>
          <a:xfrm>
            <a:off x="1691640" y="3310128"/>
            <a:ext cx="9418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verification habits that catch errors in an AI-drafted note before they reach the chart.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4928616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49286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417320" y="4791456"/>
            <a:ext cx="9966960" cy="1143000"/>
          </a:xfrm>
          <a:prstGeom prst="roundRect">
            <a:avLst>
              <a:gd name="adj" fmla="val 6400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1691640" y="4791456"/>
            <a:ext cx="9418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which documentation tools are practical given your own connectivity, language, and data-privacy constraints.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Documentation Is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This Course Starts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· FRAMING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Keyboard liberation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0881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the sources behind this curriculum, one theme was more consistent than any other: physicians spend a disproportionate share of clinic time charting rather than treating. Exact figures vary — the direction and the frustration don't.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48640" y="2926080"/>
            <a:ext cx="10881360" cy="1280160"/>
          </a:xfrm>
          <a:prstGeom prst="roundRect">
            <a:avLst>
              <a:gd name="adj" fmla="val 7143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310896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“Ambient documentation” listens to — or reads a transcript of — an encounter and drafts a structured note, so the physician stays with the patient instead of the keyboard. That's the goal “keyboard liberation” describes.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480560"/>
            <a:ext cx="10881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module comes before diagnostic AI (Module 3): lower relative risk, and a fast, visible win that builds trust before higher-stakes applications.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AI Scribes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Actually Work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THE BASIC PIPELINE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steps, every time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2377440"/>
            <a:ext cx="2331720" cy="1920240"/>
          </a:xfrm>
          <a:prstGeom prst="roundRect">
            <a:avLst>
              <a:gd name="adj" fmla="val 4762"/>
            </a:avLst>
          </a:prstGeom>
          <a:solidFill>
            <a:srgbClr val="F2F6F8"/>
          </a:solidFill>
          <a:ln w="12700">
            <a:solidFill>
              <a:srgbClr val="F2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13332" y="2651760"/>
            <a:ext cx="585216" cy="585216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6" name="Text 4"/>
          <p:cNvSpPr/>
          <p:nvPr/>
        </p:nvSpPr>
        <p:spPr>
          <a:xfrm>
            <a:off x="1513332" y="265176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338328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or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transcript captured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990088" y="2971800"/>
            <a:ext cx="420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5FA8D3"/>
                </a:solidFill>
              </a:rPr>
              <a:t>→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3429000" y="2377440"/>
            <a:ext cx="2331720" cy="1920240"/>
          </a:xfrm>
          <a:prstGeom prst="roundRect">
            <a:avLst>
              <a:gd name="adj" fmla="val 4762"/>
            </a:avLst>
          </a:prstGeom>
          <a:solidFill>
            <a:srgbClr val="F2F6F8"/>
          </a:solidFill>
          <a:ln w="12700">
            <a:solidFill>
              <a:srgbClr val="F2F6F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02252" y="2651760"/>
            <a:ext cx="585216" cy="585216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1" name="Text 9"/>
          <p:cNvSpPr/>
          <p:nvPr/>
        </p:nvSpPr>
        <p:spPr>
          <a:xfrm>
            <a:off x="4302252" y="265176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66160" y="338328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Speech converted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text (if audio)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779008" y="2971800"/>
            <a:ext cx="420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5FA8D3"/>
                </a:solidFill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217920" y="2377440"/>
            <a:ext cx="2331720" cy="1920240"/>
          </a:xfrm>
          <a:prstGeom prst="roundRect">
            <a:avLst>
              <a:gd name="adj" fmla="val 4762"/>
            </a:avLst>
          </a:prstGeom>
          <a:solidFill>
            <a:srgbClr val="F2F6F8"/>
          </a:solidFill>
          <a:ln w="12700">
            <a:solidFill>
              <a:srgbClr val="F2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091172" y="2651760"/>
            <a:ext cx="585216" cy="585216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6" name="Text 14"/>
          <p:cNvSpPr/>
          <p:nvPr/>
        </p:nvSpPr>
        <p:spPr>
          <a:xfrm>
            <a:off x="7091172" y="265176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355080" y="338328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structures it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 a note format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567928" y="2971800"/>
            <a:ext cx="420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5FA8D3"/>
                </a:solidFill>
              </a:rPr>
              <a:t>→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9006840" y="2377440"/>
            <a:ext cx="2331720" cy="1920240"/>
          </a:xfrm>
          <a:prstGeom prst="roundRect">
            <a:avLst>
              <a:gd name="adj" fmla="val 4762"/>
            </a:avLst>
          </a:prstGeom>
          <a:solidFill>
            <a:srgbClr val="E8F2ED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880092" y="2651760"/>
            <a:ext cx="585216" cy="585216"/>
          </a:xfrm>
          <a:prstGeom prst="ellipse">
            <a:avLst/>
          </a:prstGeom>
          <a:solidFill>
            <a:srgbClr val="2E7D5B"/>
          </a:solidFill>
          <a:ln/>
        </p:spPr>
      </p:sp>
      <p:sp>
        <p:nvSpPr>
          <p:cNvPr id="21" name="Text 19"/>
          <p:cNvSpPr/>
          <p:nvPr/>
        </p:nvSpPr>
        <p:spPr>
          <a:xfrm>
            <a:off x="9880092" y="265176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144000" y="338328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handed to you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review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48640" y="48463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draft is a starting point, never a finished note — that's the entire subject of Section C.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FAILURE MODES (1/2)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same risks, now inside a note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76479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Hallucination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0" y="176479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detail appears that was never actually said — a symptom, a value, a plan.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338328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354787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Misattribution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114800" y="354787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the patient said gets written as the physician's assessment, or vice versa.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516636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533095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Silent omission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114800" y="533095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drops a detail it judged “unimportant” — especially dangerous for allergies mentioned once.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FAILURE MODES (2/2)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...continued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76479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Plausible-value filling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0" y="176479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information was genuinely missing, the model may still generate a realistic-sounding value rather than a blank.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338328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F2F6F8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3547872"/>
            <a:ext cx="31089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Mishearing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114800" y="3547872"/>
            <a:ext cx="7223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spoken number is transcribed wrong — “20 mg” heard as “200 mg” — then carried through with full confidence.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Editing, Verifying,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Signing Off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WORKED EXERCISE — STEP 1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this transcript first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visit, known hypertension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11064240" cy="4434840"/>
          </a:xfrm>
          <a:prstGeom prst="roundRect">
            <a:avLst>
              <a:gd name="adj" fmla="val 2062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84832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Physician:  </a:t>
            </a:r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have you been since we adjusted your blood pressure medication last month?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22960" y="2779776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Patient:  </a:t>
            </a:r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Better. Less of that morning headache. Taking the lisinopril, 10 milligrams, every morning like you said.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22960" y="3474720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Physician:  </a:t>
            </a:r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Good. Any dizziness, ankle swelling, cough?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22960" y="4169664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Patient:  </a:t>
            </a:r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cough. Ankles were a little swollen last week but that's better now.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22960" y="4864608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Physician:  </a:t>
            </a:r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blood pressure today is 138 over 86 — improved. Same dose, back in two months. I saw a penicillin allergy in your file — still accurate?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22960" y="5559552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Patient:  </a:t>
            </a:r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still allergic. Breaks me out in hives.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WORKED EXERCISE — STEP 2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Now the AI-drafted note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turn the page: what's wrong with it? (highlighted phrases are the planted errors)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11064240" cy="4434840"/>
          </a:xfrm>
          <a:prstGeom prst="roundRect">
            <a:avLst>
              <a:gd name="adj" fmla="val 2062"/>
            </a:avLst>
          </a:prstGeom>
          <a:solidFill>
            <a:srgbClr val="E8F0F7"/>
          </a:solidFill>
          <a:ln w="12700">
            <a:solidFill>
              <a:srgbClr val="2C6E9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103120"/>
            <a:ext cx="105156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Subjective: 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 since medication adjustment. Taking lisinopril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4572E"/>
                </a:solidFill>
                <a:highlight>
                  <a:srgbClr val="FBEDE7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20 mg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daily. Denies headache, cough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4572E"/>
                </a:solidFill>
                <a:highlight>
                  <a:srgbClr val="FBEDE7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, and ankle swelling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Objective: 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4572E"/>
                </a:solidFill>
                <a:highlight>
                  <a:srgbClr val="FBEDE7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128/82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today, improved from prior visit.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Assessment: 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Hypertension, well-controlled on current regimen.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Plan: 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current dose. Follow up in 2 months.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4572E"/>
                </a:solidFill>
                <a:highlight>
                  <a:srgbClr val="FBEDE7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No known drug allergies.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WORKED EXERCISE — ANSWER KEY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errors were planted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BEDE7"/>
          </a:solidFill>
          <a:ln w="9525">
            <a:solidFill>
              <a:srgbClr val="E4572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10512"/>
            <a:ext cx="493776" cy="493776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81051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08760" y="1645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Dosage error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343400" y="1645920"/>
            <a:ext cx="7040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said 10 mg; draft says 20 mg — a mishearing error with real clinical consequence.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48640" y="2670048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BEDE7"/>
          </a:solidFill>
          <a:ln w="9525">
            <a:solidFill>
              <a:srgbClr val="E457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926080"/>
            <a:ext cx="493776" cy="493776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92608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08760" y="2761488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Symptom reversed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43400" y="2761488"/>
            <a:ext cx="7040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described improving ankle swelling; draft states swelling was denied entirely.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8640" y="3785616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BEDE7"/>
          </a:solidFill>
          <a:ln w="9525">
            <a:solidFill>
              <a:srgbClr val="E4572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4041648"/>
            <a:ext cx="493776" cy="493776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041648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508760" y="3877056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 drift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343400" y="3877056"/>
            <a:ext cx="7040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Transcript: 138/86. Draft: 128/82 — a fabricated but plausible-sounding number.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548640" y="4901184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BEDE7"/>
          </a:solidFill>
          <a:ln w="9525">
            <a:solidFill>
              <a:srgbClr val="E457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" y="5157216"/>
            <a:ext cx="493776" cy="493776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21" name="Text 19"/>
          <p:cNvSpPr/>
          <p:nvPr/>
        </p:nvSpPr>
        <p:spPr>
          <a:xfrm>
            <a:off x="777240" y="5157216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508760" y="4992624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Dangerous omission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343400" y="4992624"/>
            <a:ext cx="7040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confirmed a penicillin allergy; draft says “no known drug allergies.” The most dangerous error here.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548640" y="6062472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Caught three or four on your own? Good instinct. Fewer? That's exactly why this exercise exists.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A CHECKLIST YOU CAN ACTUALLY USE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you sign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9050">
            <a:solidFill>
              <a:srgbClr val="B8792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34440" y="182880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complaint and history match what was actually said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58775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9050">
            <a:solidFill>
              <a:srgbClr val="B8792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34440" y="2542032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medication name, dose, and frequency checked against what was stated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30098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9050">
            <a:solidFill>
              <a:srgbClr val="B879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34440" y="3255264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Allergies confirmed present and accurate — never assume “none” by default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0080" y="401421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9050">
            <a:solidFill>
              <a:srgbClr val="B879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34440" y="3968496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 signs and numeric values cross-checked against the source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472744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9050">
            <a:solidFill>
              <a:srgbClr val="B879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34440" y="468172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and follow-up instructions match what was actually agreed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40080" y="54406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9050">
            <a:solidFill>
              <a:srgbClr val="B879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34440" y="539496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detail appears that you don't remember being said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Quality and the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Documentation Feedback Loop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notes may train the next version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881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documentation tools use clinician-reviewed notes to improve future versions of the model — subject to each vendor's own data and consent policies. A sloppy or uncorrected note doesn't just sit wrong in one chart.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3657600"/>
            <a:ext cx="10881360" cy="1737360"/>
          </a:xfrm>
          <a:prstGeom prst="roundRect">
            <a:avLst>
              <a:gd name="adj" fmla="val 5263"/>
            </a:avLst>
          </a:prstGeom>
          <a:solidFill>
            <a:srgbClr val="E8F2ED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3840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HABIT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4206240"/>
            <a:ext cx="10332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every note you sign as if it might teach the next version of the software — because for some products, it may do exactly that.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879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F7E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 · FIND / THINK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Tools That Work in Your Setting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481328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7E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self-directed worksheet in the handout, same format as Module 1. Work through it before you actually select a tool.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88720" y="2194560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tool need to work with intermittent or no internet during a consultation?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2944368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944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188720" y="2852928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language(s) do your encounters happen in — and does it draft notes accurately, not just transcribe?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3602736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602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188720" y="3511296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is the audio or transcript data stored, for how long, and who can access it?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0080" y="4261104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42611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88720" y="4169664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it cost on an ongoing basis — sustainable, not just affordable once?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40080" y="4919472"/>
            <a:ext cx="384048" cy="384048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919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188720" y="4828032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need to integrate with an existing record system, or work standalone?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MOVE ON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2 summary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463040"/>
          </a:xfrm>
          <a:prstGeom prst="roundRect">
            <a:avLst>
              <a:gd name="adj" fmla="val 5000"/>
            </a:avLst>
          </a:prstGeom>
          <a:solidFill>
            <a:srgbClr val="E8F2ED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2057400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0574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560320" y="18288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ambient documentation tools do, the capture-to-draft pipeline, five documentation-specific failure modes, and the documentation feedback loop.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48640" y="3319272"/>
            <a:ext cx="11064240" cy="1463040"/>
          </a:xfrm>
          <a:prstGeom prst="roundRect">
            <a:avLst>
              <a:gd name="adj" fmla="val 5000"/>
            </a:avLst>
          </a:prstGeom>
          <a:solidFill>
            <a:srgbClr val="F7EFE2"/>
          </a:solidFill>
          <a:ln/>
        </p:spPr>
      </p:sp>
      <p:sp>
        <p:nvSpPr>
          <p:cNvPr id="9" name="Shape 7"/>
          <p:cNvSpPr/>
          <p:nvPr/>
        </p:nvSpPr>
        <p:spPr>
          <a:xfrm>
            <a:off x="777240" y="3685032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B8792E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685032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THINK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560320" y="3456432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trained verification habit, practiced on a worked example, plus a reusable pre-signing checklist.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4946904"/>
            <a:ext cx="11064240" cy="1463040"/>
          </a:xfrm>
          <a:prstGeom prst="roundRect">
            <a:avLst>
              <a:gd name="adj" fmla="val 5000"/>
            </a:avLst>
          </a:prstGeom>
          <a:solidFill>
            <a:srgbClr val="E8F0F7"/>
          </a:solidFill>
          <a:ln/>
        </p:spPr>
      </p:sp>
      <p:sp>
        <p:nvSpPr>
          <p:cNvPr id="13" name="Shape 11"/>
          <p:cNvSpPr/>
          <p:nvPr/>
        </p:nvSpPr>
        <p:spPr>
          <a:xfrm>
            <a:off x="777240" y="5312664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2C6E9E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5312664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560320" y="5084064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first pass at judging documentation-tool fit — connectivity, language, data storage, cost, integration.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286000"/>
            <a:ext cx="5486400" cy="54864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097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Post-Test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9326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scored questions, 80% pass mark. Once Module 2 is evaluated, Module 3 — AI-Supported Clinical Decision Making — opens next.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3977640"/>
            <a:ext cx="7863840" cy="731520"/>
          </a:xfrm>
          <a:prstGeom prst="roundRect">
            <a:avLst>
              <a:gd name="adj" fmla="val 125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397764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 of 6 — AI for Clinical Documentation &amp; Administrative Efficiency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2026-08-23T02:45:08Z</dcterms:created>
  <dcterms:modified xsi:type="dcterms:W3CDTF">2026-08-23T02:45:08Z</dcterms:modified>
</cp:coreProperties>
</file>