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8288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572000" cy="45720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2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CFE6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3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2834640"/>
            <a:ext cx="10607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AI-Supported Clinical Decision Making</a:t>
            </a:r>
            <a:endParaRPr lang="en-US" sz="33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4206240" cy="548640"/>
          </a:xfrm>
          <a:prstGeom prst="roundRect">
            <a:avLst>
              <a:gd name="adj" fmla="val 500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4348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Self-paced + live sessions · ~3 hrs 50 min total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 — a curriculum for practicing physicians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this module works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Preview Quiz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min, ungraded. Orients you before reading.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17296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38328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1" name="Shape 9"/>
          <p:cNvSpPr/>
          <p:nvPr/>
        </p:nvSpPr>
        <p:spPr>
          <a:xfrm>
            <a:off x="370332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2" name="Text 10"/>
          <p:cNvSpPr/>
          <p:nvPr/>
        </p:nvSpPr>
        <p:spPr>
          <a:xfrm>
            <a:off x="370332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2044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Handout / Slides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56616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D's case exercise, plus scripts for the roleplay — work them solo first.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05332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6364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58368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40080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Workshop + Roleplay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44652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session with your cohort — group case work and patient-communication practice.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93368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4400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23" name="Shape 21"/>
          <p:cNvSpPr/>
          <p:nvPr/>
        </p:nvSpPr>
        <p:spPr>
          <a:xfrm>
            <a:off x="9464040" y="2148840"/>
            <a:ext cx="731520" cy="731520"/>
          </a:xfrm>
          <a:prstGeom prst="ellipse">
            <a:avLst/>
          </a:prstGeom>
          <a:solidFill>
            <a:srgbClr val="5FA8D3"/>
          </a:solidFill>
          <a:ln/>
        </p:spPr>
      </p:sp>
      <p:sp>
        <p:nvSpPr>
          <p:cNvPr id="24" name="Text 22"/>
          <p:cNvSpPr/>
          <p:nvPr/>
        </p:nvSpPr>
        <p:spPr>
          <a:xfrm>
            <a:off x="946404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928116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Post-Test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32688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questions, scored. 80% pass, retake anytime.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will be able to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26314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2631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00200" y="196596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AI-generated differentials, imaging reads, or risk scores as one input among several in your clinical reasoning — never as a final answer.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9" name="Shape 7"/>
          <p:cNvSpPr/>
          <p:nvPr/>
        </p:nvSpPr>
        <p:spPr>
          <a:xfrm>
            <a:off x="822960" y="354330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5433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00200" y="324612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when a tool's validation population differs from your own patient population, and adjust how much you trust its output accordingly.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52628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" y="482346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8234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00200" y="452628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Communicate AI-assisted findings transparently to patients and colleagues.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as a Second Opinion,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Verdict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THE CORE IDEA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voice in the room, not the final word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94415" cy="960120"/>
          </a:xfrm>
          <a:prstGeom prst="roundRect">
            <a:avLst>
              <a:gd name="adj" fmla="val 8571"/>
            </a:avLst>
          </a:prstGeom>
          <a:solidFill>
            <a:srgbClr val="E8F2ED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600200"/>
            <a:ext cx="1045433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i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“An AI decision-support tool is one voice in the room, not the person making the decision.”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48640" y="2880360"/>
            <a:ext cx="3576218" cy="2743200"/>
          </a:xfrm>
          <a:prstGeom prst="roundRect">
            <a:avLst>
              <a:gd name="adj" fmla="val 3000"/>
            </a:avLst>
          </a:prstGeom>
          <a:solidFill>
            <a:srgbClr val="F2F6F8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3108960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 your own impression first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77240" y="3931920"/>
            <a:ext cx="311901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in parallel — never only after seeing the AI's answer.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7738" y="2880360"/>
            <a:ext cx="3576218" cy="2743200"/>
          </a:xfrm>
          <a:prstGeom prst="roundRect">
            <a:avLst>
              <a:gd name="adj" fmla="val 3000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4536338" y="3108960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Disagreement is normal, not a malfunction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536338" y="3931920"/>
            <a:ext cx="311901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 opinion you're allowed to override is doing its job even when you override it.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66837" y="2880360"/>
            <a:ext cx="3576218" cy="2743200"/>
          </a:xfrm>
          <a:prstGeom prst="roundRect">
            <a:avLst>
              <a:gd name="adj" fmla="val 3000"/>
            </a:avLst>
          </a:prstGeom>
          <a:solidFill>
            <a:srgbClr val="F2F6F8"/>
          </a:solidFill>
          <a:ln/>
        </p:spPr>
      </p:sp>
      <p:sp>
        <p:nvSpPr>
          <p:cNvPr id="14" name="Text 12"/>
          <p:cNvSpPr/>
          <p:nvPr/>
        </p:nvSpPr>
        <p:spPr>
          <a:xfrm>
            <a:off x="8295437" y="3108960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chart reflects your judgment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295437" y="3931920"/>
            <a:ext cx="311901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Noted as one input you weighed — not “the AI said X, so we did X.”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Differential-Diagnosis Support Tools —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Capabilities and Limits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WHAT THESE TOOLS DO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for widening a differential — not for replacing one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410048" cy="3931920"/>
          </a:xfrm>
          <a:prstGeom prst="roundRect">
            <a:avLst>
              <a:gd name="adj" fmla="val 2093"/>
            </a:avLst>
          </a:prstGeom>
          <a:solidFill>
            <a:srgbClr val="E8F2ED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03120"/>
            <a:ext cx="476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10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GENUINELY USEFUL FOR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2651760"/>
            <a:ext cx="476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Widening a differential you've already started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68680" y="3611880"/>
            <a:ext cx="476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 fast second pass on an unfamiliar or atypical presentation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68680" y="4572000"/>
            <a:ext cx="476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Structuring your own reasoning into an explicit, ranked list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33008" y="1828800"/>
            <a:ext cx="5410048" cy="3931920"/>
          </a:xfrm>
          <a:prstGeom prst="roundRect">
            <a:avLst>
              <a:gd name="adj" fmla="val 2093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6553048" y="2103120"/>
            <a:ext cx="476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100" kern="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BUILT TO DO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53048" y="2651760"/>
            <a:ext cx="476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Replacing history-taking and physical examination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553048" y="3611880"/>
            <a:ext cx="476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Accounting for findings never entered into it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553048" y="4572000"/>
            <a:ext cx="476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Knowing what's common in your setting, unless trained on it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TWO LIMITS THAT FAIL SILENTLY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Nothing signals that these happened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94415" cy="1691640"/>
          </a:xfrm>
          <a:prstGeom prst="roundRect">
            <a:avLst>
              <a:gd name="adj" fmla="val 4865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93392"/>
            <a:ext cx="274067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Garbage in,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garbage out,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quietly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655076" y="1828800"/>
            <a:ext cx="7713659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vague or incomplete symptom description still produces a confidently ranked differential — the tool doesn't flag that the input was insufficient.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3703320"/>
            <a:ext cx="11094415" cy="1691640"/>
          </a:xfrm>
          <a:prstGeom prst="roundRect">
            <a:avLst>
              <a:gd name="adj" fmla="val 4865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867912"/>
            <a:ext cx="2740676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Ranking reflects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prevalence,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yours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655076" y="3703320"/>
            <a:ext cx="7713659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condition common in the training data ranks higher than an equally plausible, locally-common condition it saw less of.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Multimodal Interpretation: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Imaging, Labs, ECG-Assisted Reads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THREE FORMS THIS TAKES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across more than one kind of input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4415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56232"/>
            <a:ext cx="274067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Imaging triage /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computer-aided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detection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655076" y="1691640"/>
            <a:ext cx="7713659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regions on a chest X-ray for closer review — WHO-endorsed for TB screening, directly relevant here. Flags and prioritizes; doesn't issue a final report.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3218688"/>
            <a:ext cx="11094415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383280"/>
            <a:ext cx="274067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ECG-assisted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interpretation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655076" y="3218688"/>
            <a:ext cx="7713659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Suggests a reading or flags an abnormality — most mature for arrhythmia detection. A second read, not a replacement for correlating with the patient.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4745736"/>
            <a:ext cx="11094415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910328"/>
            <a:ext cx="274067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pattern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recognition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655076" y="4745736"/>
            <a:ext cx="7713659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a suggestive combination across a panel, not just one out-of-range value — still built on whatever combinations its training data emphasized.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TWO FAILURE MODES TO NAME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Sensitivity has a cost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47672"/>
            <a:ext cx="274067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false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negative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655076" y="1783080"/>
            <a:ext cx="7713659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flagged gets read as “nothing's there” — it may just mean the finding fell outside what the tool was trained to detect.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3337560"/>
            <a:ext cx="11094415" cy="1417320"/>
          </a:xfrm>
          <a:prstGeom prst="roundRect">
            <a:avLst>
              <a:gd name="adj" fmla="val 5806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502152"/>
            <a:ext cx="274067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 false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positive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655076" y="3337560"/>
            <a:ext cx="7713659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specific-looking confidence score gets mistaken for diagnostic certainty rather than a probability worth checking.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4937760"/>
            <a:ext cx="11094415" cy="777240"/>
          </a:xfrm>
          <a:prstGeom prst="roundRect">
            <a:avLst>
              <a:gd name="adj" fmla="val 10588"/>
            </a:avLst>
          </a:prstGeom>
          <a:solidFill>
            <a:srgbClr val="E8F2ED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04748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HABIT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2960" y="5303520"/>
            <a:ext cx="10545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i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flag the way you'd read a colleague's phone consult: useful, worth taking seriously, still something you check yourself.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Workshop: Working a Case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 and Without AI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 · STEP 1 — READ THIS FIRST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 your own differential before reading 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3108960"/>
          </a:xfrm>
          <a:prstGeom prst="roundRect">
            <a:avLst>
              <a:gd name="adj" fmla="val 2941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34-year-old man presents to your clinic in Dili in early rainy season with four days of fever, frontal headache, diffuse myalgia, and mild retro-orbital pain. He reports wading through floodwater near his home three days before symptoms began. No rash yet. No cough, no dysuria, no diarrhea.</a:t>
            </a:r>
            <a:endParaRPr lang="en-US" sz="1550" dirty="0"/>
          </a:p>
          <a:p>
            <a:pPr algn="l" indent="0" marL="0">
              <a:lnSpc>
                <a:spcPct val="115000"/>
              </a:lnSpc>
              <a:buNone/>
            </a:pPr>
            <a:endParaRPr lang="en-US" sz="15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Exam: temperature 38.7°C, mildly injected conjunctivae, no rash, no hepatosplenomegaly, no calf tenderness. A rapid malaria test is negative. A full blood count and platelet count are pending.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48640" y="5074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turning the page — what's your own differential, and what would you order or watch for next?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 · STEP 2 — THE AI'S DIFFERENTIAL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 compare it to your own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3566160"/>
          </a:xfrm>
          <a:prstGeom prst="roundRect">
            <a:avLst>
              <a:gd name="adj" fmla="val 2564"/>
            </a:avLst>
          </a:prstGeom>
          <a:solidFill>
            <a:srgbClr val="E8F0F7"/>
          </a:solidFill>
          <a:ln w="12700">
            <a:solidFill>
              <a:srgbClr val="2C6E9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0116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GENERAL-PURPOSE AI TOOL RETURNS: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Viral syndrome / influenza-like illness — most likely, self-limiting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4400" y="283464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Infectious mononucleosis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14400" y="324612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Early COVID-19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365760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Dengue fever — possible, recommend monitoring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406908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Bacterial pharyngitis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14400" y="452628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Leptospirosis does not appear on the list.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8640" y="54864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compare that ranking to your own. What's missing, and why might it be missing?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 · DISCUSSION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case is built to show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034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034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AI's top-ranked answer reflects general global prevalence, not Dili in rainy season.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177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177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2926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Dengue is under-weighted and leptospirosis is missing — despite floodwater exposure being a textbook clue.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320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320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08760" y="4069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negative malaria test narrowed one possibility; it proved nothing about the others.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" y="5212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520" y="5463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463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508760" y="5212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dengue and leptospirosis near the top of your own differential regardless of the AI's ranking, based on exposure history and local epidemiology the tool never saw.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Validation Gaps: When the Tool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Wasn't Built for Your Patients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C6E9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 · WHY THIS HAPPENS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 has to be calibrated to fit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01952"/>
            <a:ext cx="27406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C6E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Disease prevalence mismatch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655076" y="1737360"/>
            <a:ext cx="771365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common where the training data came from outrank conditions common where you practice.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044952"/>
            <a:ext cx="27406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C6E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Demographic and phenotypic mismatch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655076" y="2880360"/>
            <a:ext cx="771365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Imaging models can underperform across skin tones, body habitus, or nutrition patterns underrepresented in training data.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402336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187952"/>
            <a:ext cx="27406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C6E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Baseline and comorbidity mismatch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655076" y="4023360"/>
            <a:ext cx="771365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scores calibrated on a different baseline population don't automatically transfer their accuracy here.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516636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5330952"/>
            <a:ext cx="27406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C6E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assumptions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655076" y="5166360"/>
            <a:ext cx="771365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tool can assume a prior scan or lab reference range that simply doesn't exist for a given patient here.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Talking to Patients About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AI-Assisted Findings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 · DISCLOSURE AND DISAGREEMENT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Framing matters as much as accuracy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2286000"/>
          </a:xfrm>
          <a:prstGeom prst="roundRect">
            <a:avLst>
              <a:gd name="adj" fmla="val 3600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47672"/>
            <a:ext cx="105457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screening tool flagged something on imaging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105457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Say: </a:t>
            </a:r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 screening tool flagged something on your X-ray I want to look at more closely with you. It's a first pass, not a diagnosis.”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3566160"/>
            <a:ext cx="105457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Avoid: </a:t>
            </a:r>
            <a:pPr algn="l" indent="0" marL="0">
              <a:lnSpc>
                <a:spcPct val="105000"/>
              </a:lnSpc>
              <a:buNone/>
            </a:pPr>
            <a:r>
              <a:rPr lang="en-US" sz="12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computer says you have TB.”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206240"/>
            <a:ext cx="11094415" cy="2286000"/>
          </a:xfrm>
          <a:prstGeom prst="roundRect">
            <a:avLst>
              <a:gd name="adj" fmla="val 3600"/>
            </a:avLst>
          </a:prstGeom>
          <a:solidFill>
            <a:srgbClr val="F2F6F8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4370832"/>
            <a:ext cx="105457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you disagree with the AI's output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" y="4754880"/>
            <a:ext cx="105457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Say: </a:t>
            </a:r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 tool suggested [X], but based on your history and exam, I don't think that fits — here's what I think is going on.”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5989320"/>
            <a:ext cx="105457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Avoid: </a:t>
            </a:r>
            <a:pPr algn="l" indent="0" marL="0">
              <a:lnSpc>
                <a:spcPct val="105000"/>
              </a:lnSpc>
              <a:buNone/>
            </a:pPr>
            <a:r>
              <a:rPr lang="en-US" sz="12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Quietly overriding the tool without mentioning it existed.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 · A PATIENT WORRIED ABOUT “A MACHINE”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You're still the one deciding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920240"/>
          </a:xfrm>
          <a:prstGeom prst="roundRect">
            <a:avLst>
              <a:gd name="adj" fmla="val 4286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47672"/>
            <a:ext cx="105457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Reassuring without dismissing the concern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Say: </a:t>
            </a:r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“I'm the one making the decision about your care. This tool is one more piece of information — like a colleague's opinion or a lab result. It doesn't replace my judgment or my exam of you.”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4023360"/>
            <a:ext cx="11094415" cy="1371600"/>
          </a:xfrm>
          <a:prstGeom prst="roundRect">
            <a:avLst>
              <a:gd name="adj" fmla="val 6000"/>
            </a:avLst>
          </a:prstGeom>
          <a:solidFill>
            <a:srgbClr val="F7EFE2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42062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ROLEPLAY REMINDER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4572000"/>
            <a:ext cx="104543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live roleplay session, you'll practice your own version of one of these scripts, in the language(s) you actually use with patients, with a colleague playing the patient.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MOVE 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3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4415" cy="1463040"/>
          </a:xfrm>
          <a:prstGeom prst="roundRect">
            <a:avLst>
              <a:gd name="adj" fmla="val 5625"/>
            </a:avLst>
          </a:prstGeom>
          <a:solidFill>
            <a:srgbClr val="E8F2ED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0574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0574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651760" y="1828800"/>
            <a:ext cx="86255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AI decision support is a second opinion, not a verdict; what differential-support and multimodal tools do and don't do; the failure modes specific to this category, including silent false negatives.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291840"/>
            <a:ext cx="11094415" cy="1463040"/>
          </a:xfrm>
          <a:prstGeom prst="roundRect">
            <a:avLst>
              <a:gd name="adj" fmla="val 5625"/>
            </a:avLst>
          </a:prstGeom>
          <a:solidFill>
            <a:srgbClr val="F7EFE2"/>
          </a:solidFill>
          <a:ln/>
        </p:spPr>
      </p:sp>
      <p:sp>
        <p:nvSpPr>
          <p:cNvPr id="9" name="Shape 7"/>
          <p:cNvSpPr/>
          <p:nvPr/>
        </p:nvSpPr>
        <p:spPr>
          <a:xfrm>
            <a:off x="868680" y="36576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B8792E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36576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651760" y="3429000"/>
            <a:ext cx="86255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trained habit of forming your own impression first, practiced on a locally-grounded case, plus disclosure language for patients and colleagues.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892040"/>
            <a:ext cx="11094415" cy="1463040"/>
          </a:xfrm>
          <a:prstGeom prst="roundRect">
            <a:avLst>
              <a:gd name="adj" fmla="val 5625"/>
            </a:avLst>
          </a:prstGeom>
          <a:solidFill>
            <a:srgbClr val="E8F0F7"/>
          </a:solidFill>
          <a:ln/>
        </p:spPr>
      </p:sp>
      <p:sp>
        <p:nvSpPr>
          <p:cNvPr id="13" name="Shape 11"/>
          <p:cNvSpPr/>
          <p:nvPr/>
        </p:nvSpPr>
        <p:spPr>
          <a:xfrm>
            <a:off x="868680" y="52578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C6E9E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52578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651760" y="5029200"/>
            <a:ext cx="86255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calibrate trust in a tool by checking its validation population, and which locally-important diagnoses to keep in mind regardless of its ranking.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73352" y="-2093976"/>
            <a:ext cx="5029200" cy="50292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0972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Post-Test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8503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scored questions, 80% pass mark. After the case workshop and roleplay session, and once Module 3 is evaluated, Module 4 — Critical Appraisal, Bias &amp; Clinical Autonomy — opens next.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3977640"/>
            <a:ext cx="7863840" cy="731520"/>
          </a:xfrm>
          <a:prstGeom prst="roundRect">
            <a:avLst>
              <a:gd name="adj" fmla="val 125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97764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 of 6 — AI-Supported Clinical Decision Making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2026-08-23T06:08:36Z</dcterms:created>
  <dcterms:modified xsi:type="dcterms:W3CDTF">2026-08-23T06:08:36Z</dcterms:modified>
</cp:coreProperties>
</file>