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8288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572000" cy="45720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2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CFE6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4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2834640"/>
            <a:ext cx="10607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Critical Appraisal, Bias &amp; Clinical Autonomy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4937760" cy="548640"/>
          </a:xfrm>
          <a:prstGeom prst="roundRect">
            <a:avLst>
              <a:gd name="adj" fmla="val 500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4348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Self-paced + seminar, workshop &amp; simulation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 — a curriculum for practicing physicians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this module works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Preview Quiz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min, ungraded. Orients you before reading.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17296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38328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1" name="Shape 9"/>
          <p:cNvSpPr/>
          <p:nvPr/>
        </p:nvSpPr>
        <p:spPr>
          <a:xfrm>
            <a:off x="370332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2" name="Text 10"/>
          <p:cNvSpPr/>
          <p:nvPr/>
        </p:nvSpPr>
        <p:spPr>
          <a:xfrm>
            <a:off x="370332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2044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Handout / Slides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6616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needs your Module 2 and 3 outputs handy. Section E is a worked simulation — answer it yourself first.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05332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6364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58368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40080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Seminar, Workshop &amp; Simulation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4652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sessions with your cohort — compare notes, practice the routine, and work the high-stakes case together.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93368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4400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23" name="Shape 21"/>
          <p:cNvSpPr/>
          <p:nvPr/>
        </p:nvSpPr>
        <p:spPr>
          <a:xfrm>
            <a:off x="9464040" y="2148840"/>
            <a:ext cx="731520" cy="731520"/>
          </a:xfrm>
          <a:prstGeom prst="ellipse">
            <a:avLst/>
          </a:prstGeom>
          <a:solidFill>
            <a:srgbClr val="5FA8D3"/>
          </a:solidFill>
          <a:ln/>
        </p:spPr>
      </p:sp>
      <p:sp>
        <p:nvSpPr>
          <p:cNvPr id="24" name="Text 22"/>
          <p:cNvSpPr/>
          <p:nvPr/>
        </p:nvSpPr>
        <p:spPr>
          <a:xfrm>
            <a:off x="946404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928116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Post-Test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32688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questions, scored. 80% pass, retake anytime.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will be able to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26314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2631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00200" y="196596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hallucination, overconfidence, and demographic or algorithmic bias in real AI outputs.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9" name="Shape 7"/>
          <p:cNvSpPr/>
          <p:nvPr/>
        </p:nvSpPr>
        <p:spPr>
          <a:xfrm>
            <a:off x="822960" y="354330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5433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00200" y="324612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a structured routine for interrogating AI outputs — especially when they confirm your own initial impression.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52628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" y="482346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8234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00200" y="452628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Articulate the legal and professional boundary of physician accountability when using AI-assisted tools.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Module Exists: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Confirmation-Bias Trap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TWO NAMED PATTERNS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trap isn't carelessness — it's feeling in control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554480"/>
          </a:xfrm>
          <a:prstGeom prst="roundRect">
            <a:avLst>
              <a:gd name="adj" fmla="val 5294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47672"/>
            <a:ext cx="274067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sovereignty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trap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655076" y="1783080"/>
            <a:ext cx="7713659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comfortable but false sense that you remain fully in control simply because you're the one reviewing the AI's output — reviewing isn't the same as scrutinizing.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474720"/>
            <a:ext cx="11094415" cy="1554480"/>
          </a:xfrm>
          <a:prstGeom prst="roundRect">
            <a:avLst>
              <a:gd name="adj" fmla="val 5294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639312"/>
            <a:ext cx="274067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hollowed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2E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mind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655076" y="3474720"/>
            <a:ext cx="7713659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when review becomes routine and passive — the skill of independent judgment erodes precisely because it's exercised less, not because it's needed less.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5212080"/>
            <a:ext cx="11094415" cy="868680"/>
          </a:xfrm>
          <a:prstGeom prst="roundRect">
            <a:avLst>
              <a:gd name="adj" fmla="val 9474"/>
            </a:avLst>
          </a:prstGeom>
          <a:solidFill>
            <a:srgbClr val="F7E9E9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349240"/>
            <a:ext cx="105457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100" kern="0" dirty="0">
                <a:solidFill>
                  <a:srgbClr val="E457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WORKING RULE FOR THIS MODULE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22960" y="5623560"/>
            <a:ext cx="105457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i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Oversight that isn't effortful isn't real oversight. A checkbox ticked without genuine scrutiny protects no one — not the patient, and not you.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Spotting Hallucination and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Overconfidence in Your Own Outputs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SELF-AUDIT WORKSHEET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 the lens on outputs you already trusted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94415" cy="731520"/>
          </a:xfrm>
          <a:prstGeom prst="roundRect">
            <a:avLst>
              <a:gd name="adj" fmla="val 11250"/>
            </a:avLst>
          </a:prstGeom>
          <a:solidFill>
            <a:srgbClr val="E8F0F7"/>
          </a:solidFill>
          <a:ln w="12700">
            <a:solidFill>
              <a:srgbClr val="2C6E9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5544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i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up the AI-drafted note from Module 2 Section C (the hypertension follow-up) and the AI-generated differential from Module 3 Section D (the Dili fever case).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EFE2"/>
          </a:solidFill>
          <a:ln/>
        </p:spPr>
      </p:sp>
      <p:sp>
        <p:nvSpPr>
          <p:cNvPr id="8" name="Shape 6"/>
          <p:cNvSpPr/>
          <p:nvPr/>
        </p:nvSpPr>
        <p:spPr>
          <a:xfrm>
            <a:off x="731520" y="2615184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6151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08760" y="2468880"/>
            <a:ext cx="99514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any detail stated with confidence that you can't actually verify against the source encounter?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401568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EFE2"/>
          </a:solidFill>
          <a:ln/>
        </p:spPr>
      </p:sp>
      <p:sp>
        <p:nvSpPr>
          <p:cNvPr id="12" name="Shape 10"/>
          <p:cNvSpPr/>
          <p:nvPr/>
        </p:nvSpPr>
        <p:spPr>
          <a:xfrm>
            <a:off x="731520" y="3547872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547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08760" y="3401568"/>
            <a:ext cx="99514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anything in the output sound plausible only because it was phrased plausibly — not because you checked it?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4334256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EFE2"/>
          </a:solidFill>
          <a:ln/>
        </p:spPr>
      </p:sp>
      <p:sp>
        <p:nvSpPr>
          <p:cNvPr id="16" name="Shape 14"/>
          <p:cNvSpPr/>
          <p:nvPr/>
        </p:nvSpPr>
        <p:spPr>
          <a:xfrm>
            <a:off x="731520" y="448056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480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508760" y="4334256"/>
            <a:ext cx="99514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did the output most closely match what you already expected — and did that agreement make you look closer, or less close?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5266944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EFE2"/>
          </a:solidFill>
          <a:ln/>
        </p:spPr>
      </p:sp>
      <p:sp>
        <p:nvSpPr>
          <p:cNvPr id="20" name="Shape 18"/>
          <p:cNvSpPr/>
          <p:nvPr/>
        </p:nvSpPr>
        <p:spPr>
          <a:xfrm>
            <a:off x="731520" y="5413248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54132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508760" y="5266944"/>
            <a:ext cx="995141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re-did this today with a more critical eye, what would you flag that you didn't flag the first time?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Algorithmic and Demographic Bias: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Gets Into Clinical Tools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THREE SOURCES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Bias isn't a bug added later — it's built in from the start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11094415" cy="1280160"/>
          </a:xfrm>
          <a:prstGeom prst="roundRect">
            <a:avLst>
              <a:gd name="adj" fmla="val 6429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01952"/>
            <a:ext cx="27406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data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imbalance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655076" y="1737360"/>
            <a:ext cx="771365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performs best on the populations best represented in its training data — and worse on everyone else, including, likely, your patients.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127248"/>
            <a:ext cx="11094415" cy="1280160"/>
          </a:xfrm>
          <a:prstGeom prst="roundRect">
            <a:avLst>
              <a:gd name="adj" fmla="val 6429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291840"/>
            <a:ext cx="27406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Historical bias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baked into labels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655076" y="3127248"/>
            <a:ext cx="771365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historical data used to train the tool reflects past inequities in who got tested, diagnosed, or treated, the tool learns and repeats that pattern.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4517136"/>
            <a:ext cx="11094415" cy="1280160"/>
          </a:xfrm>
          <a:prstGeom prst="roundRect">
            <a:avLst>
              <a:gd name="adj" fmla="val 6429"/>
            </a:avLst>
          </a:prstGeom>
          <a:solidFill>
            <a:srgbClr val="F2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681728"/>
            <a:ext cx="27406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Proxy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variables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655076" y="4517136"/>
            <a:ext cx="771365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variable that correlates with — but isn't the same as — what the tool is actually trying to predict, quietly encoding bias into an otherwise neutral-looking output.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WHY THIS MATTERS HERE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Timor-Leste is rarely the population a tool was validated 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1094415" cy="2011680"/>
          </a:xfrm>
          <a:prstGeom prst="roundRect">
            <a:avLst>
              <a:gd name="adj" fmla="val 4545"/>
            </a:avLst>
          </a:prstGeom>
          <a:solidFill>
            <a:srgbClr val="E8F2ED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48840"/>
            <a:ext cx="103628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widely available clinical AI tools were developed and validated on populations, health systems, and disease patterns unlike Timor-Leste's. That gap doesn't make a tool useless — but it means its outputs need more scrutiny here, not less, and the burden of catching the mismatch falls on you.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Workshop: The “Open the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Black Box” Routine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 · ONE ROUTINE, NAMED ONCE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habit this course has built is this routine in different clothes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F7EFE2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1805940"/>
            <a:ext cx="457200" cy="45720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8059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417320" y="1691640"/>
            <a:ext cx="10042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own answer first — before you read the AI's output, what would you have said?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450592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F7EFE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2564892"/>
            <a:ext cx="457200" cy="45720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5648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17320" y="2450592"/>
            <a:ext cx="10042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it's actually based on — do you know, or are you assuming it's sound because it sounds sound?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209544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F7EFE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3323844"/>
            <a:ext cx="457200" cy="45720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3238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417320" y="3209544"/>
            <a:ext cx="10042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agrees with you, look harder, not less — agreement is exactly when scrutiny naturally drops.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3968496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F7EFE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520" y="4082796"/>
            <a:ext cx="457200" cy="45720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40827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417320" y="3968496"/>
            <a:ext cx="10042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unexplained precision as a flag, not reassurance — verify it, don't trust it because it's specific.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727448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F7EFE2"/>
          </a:solidFill>
          <a:ln/>
        </p:spPr>
      </p:sp>
      <p:sp>
        <p:nvSpPr>
          <p:cNvPr id="22" name="Shape 20"/>
          <p:cNvSpPr/>
          <p:nvPr/>
        </p:nvSpPr>
        <p:spPr>
          <a:xfrm>
            <a:off x="731520" y="4841748"/>
            <a:ext cx="457200" cy="45720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48417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417320" y="4727448"/>
            <a:ext cx="10042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one fact the tool couldn't have known — local context, exposure history, exam findings.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48640" y="5486400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F7EFE2"/>
          </a:solidFill>
          <a:ln/>
        </p:spPr>
      </p:sp>
      <p:sp>
        <p:nvSpPr>
          <p:cNvPr id="26" name="Shape 24"/>
          <p:cNvSpPr/>
          <p:nvPr/>
        </p:nvSpPr>
        <p:spPr>
          <a:xfrm>
            <a:off x="731520" y="5600700"/>
            <a:ext cx="457200" cy="45720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27" name="Text 25"/>
          <p:cNvSpPr/>
          <p:nvPr/>
        </p:nvSpPr>
        <p:spPr>
          <a:xfrm>
            <a:off x="731520" y="56007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417320" y="5486400"/>
            <a:ext cx="100428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Decide, document, and own the call — the record should show your reasoning, not “AI recommended X.”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Simulation: A High-Stakes Case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AI Is Confidently Wrong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 · STEP 1 — READ THIS FIRST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 your own answer before reading 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3108960"/>
          </a:xfrm>
          <a:prstGeom prst="roundRect">
            <a:avLst>
              <a:gd name="adj" fmla="val 2941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6-year-old, 18 kg, with known stage 3 chronic kidney disease presents febrile with a UTI at the end of a long shift. Renal dosing for the aminoglycoside you're considering isn't something you have memorized cold, so you ask a general-purpose AI chatbot to confirm the dose.</a:t>
            </a:r>
            <a:endParaRPr lang="en-US" sz="1550" dirty="0"/>
          </a:p>
          <a:p>
            <a:pPr algn="l" indent="0" marL="0">
              <a:lnSpc>
                <a:spcPct val="115000"/>
              </a:lnSpc>
              <a:buNone/>
            </a:pPr>
            <a:endParaRPr lang="en-US" sz="15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chatbot confidently states the standard paediatric dose, and adds, unprompted and without a citation, that “a 10% dose reduction is generally sufficient” for renal impairment at this stage.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48640" y="5074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turning the page — what's your own read on that answer?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 · DISCUSSION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case is built to show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034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034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specific, uncited “10%” is the hallucination “tell” — not a reassuring level of detail. Confident precision without a source is a flag.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177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177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2926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dosing adjustment in children isn't a simple linear percentage calculation — it depends on the drug, the degree of impairment, and the specific regimen.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320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320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08760" y="4069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sovereignty trap is strongest exactly when you're tired at the end of a shift and want the decision to be over.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48640" y="521208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7EFE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520" y="54635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4635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508760" y="521208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correct move is always to verify against a real paediatric renal-dosing reference or a pharmacist before acting — this case deliberately does not hand you a “correct” dose to memorize.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and Professional Accountability: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Line Actually Sits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 · THE PRINCIPLE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an AI tool doesn't shift accountability off the physician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94415" cy="914400"/>
          </a:xfrm>
          <a:prstGeom prst="roundRect">
            <a:avLst>
              <a:gd name="adj" fmla="val 9000"/>
            </a:avLst>
          </a:prstGeom>
          <a:solidFill>
            <a:srgbClr val="E8F2ED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600200"/>
            <a:ext cx="104543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decision remains yours. The tool is an input you consulted — not a co-signer who shares the liability.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788920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8" name="Shape 6"/>
          <p:cNvSpPr/>
          <p:nvPr/>
        </p:nvSpPr>
        <p:spPr>
          <a:xfrm>
            <a:off x="731520" y="3040380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30403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08760" y="2788920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of care you're held to is unchanged by whether an AI tool was involved.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950208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12" name="Shape 10"/>
          <p:cNvSpPr/>
          <p:nvPr/>
        </p:nvSpPr>
        <p:spPr>
          <a:xfrm>
            <a:off x="731520" y="4201668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42016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08760" y="3950208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should reflect your reasoning — not delegate the decision to the tool on paper.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5111496"/>
            <a:ext cx="11094415" cy="1051560"/>
          </a:xfrm>
          <a:prstGeom prst="roundRect">
            <a:avLst>
              <a:gd name="adj" fmla="val 7826"/>
            </a:avLst>
          </a:prstGeom>
          <a:solidFill>
            <a:srgbClr val="F2F6F8"/>
          </a:solidFill>
          <a:ln/>
        </p:spPr>
      </p:sp>
      <p:sp>
        <p:nvSpPr>
          <p:cNvPr id="16" name="Shape 14"/>
          <p:cNvSpPr/>
          <p:nvPr/>
        </p:nvSpPr>
        <p:spPr>
          <a:xfrm>
            <a:off x="731520" y="5362956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53629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508760" y="5111496"/>
            <a:ext cx="9951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jurisdictions, including Timor-Leste, lack AI-specific liability frameworks — ordinary professional standards apply in full.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 · WHAT'S NEXT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regulatory detail comes next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1094415" cy="1645920"/>
          </a:xfrm>
          <a:prstGeom prst="roundRect">
            <a:avLst>
              <a:gd name="adj" fmla="val 5556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4231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module deliberately stays at the level of general professional principle. Timor-Leste-specific regulatory detail — what AIFAESA and other local authorities expect, and how it applies to your practice — is the subject of Module 5.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MOVE 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4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11094415" cy="1737360"/>
          </a:xfrm>
          <a:prstGeom prst="roundRect">
            <a:avLst>
              <a:gd name="adj" fmla="val 4737"/>
            </a:avLst>
          </a:prstGeom>
          <a:solidFill>
            <a:srgbClr val="E8F2ED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5146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5146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651760" y="2148840"/>
            <a:ext cx="8625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sovereignty trap and the hollowed mind; how training-data imbalance, historical bias, and proxy variables put bias into clinical tools; where physician accountability actually sits and doesn't shift.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11094415" cy="1737360"/>
          </a:xfrm>
          <a:prstGeom prst="roundRect">
            <a:avLst>
              <a:gd name="adj" fmla="val 4737"/>
            </a:avLst>
          </a:prstGeom>
          <a:solidFill>
            <a:srgbClr val="F7EFE2"/>
          </a:solidFill>
          <a:ln/>
        </p:spPr>
      </p:sp>
      <p:sp>
        <p:nvSpPr>
          <p:cNvPr id="9" name="Shape 7"/>
          <p:cNvSpPr/>
          <p:nvPr/>
        </p:nvSpPr>
        <p:spPr>
          <a:xfrm>
            <a:off x="868680" y="443484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B8792E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443484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651760" y="4069080"/>
            <a:ext cx="8625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Black Box Routine as one habit underneath everything this course has built, practiced on your own past outputs and on a high-stakes simulation where the AI is confidently wrong.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73352" y="-2093976"/>
            <a:ext cx="5029200" cy="50292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0972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Post-Test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8503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scored questions, 80% pass mark. After the seminar, workshop, and simulation sessions, and once Module 4 is evaluated, Module 5 — Ethics, Governance &amp; the Local Regulatory Context — opens next.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3977640"/>
            <a:ext cx="7863840" cy="731520"/>
          </a:xfrm>
          <a:prstGeom prst="roundRect">
            <a:avLst>
              <a:gd name="adj" fmla="val 125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97764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 of 6 — Critical Appraisal, Bias &amp; Clinical Autonomy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2026-08-23T06:26:06Z</dcterms:created>
  <dcterms:modified xsi:type="dcterms:W3CDTF">2026-08-23T06:26:06Z</dcterms:modified>
</cp:coreProperties>
</file>