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3344"/>
        </a:solidFill>
      </p:bgPr>
    </p:bg>
    <p:spTree>
      <p:nvGrpSpPr>
        <p:cNvPr id="1" name=""/>
        <p:cNvGrpSpPr/>
        <p:nvPr/>
      </p:nvGrpSpPr>
      <p:grpSpPr>
        <a:xfrm>
          <a:off x="0" y="0"/>
          <a:ext cx="0" cy="0"/>
          <a:chOff x="0" y="0"/>
          <a:chExt cx="0" cy="0"/>
        </a:xfrm>
      </p:grpSpPr>
      <p:sp>
        <p:nvSpPr>
          <p:cNvPr id="2" name="Shape 0"/>
          <p:cNvSpPr/>
          <p:nvPr/>
        </p:nvSpPr>
        <p:spPr>
          <a:xfrm>
            <a:off x="9692640" y="-1828800"/>
            <a:ext cx="5486400" cy="5486400"/>
          </a:xfrm>
          <a:prstGeom prst="ellipse">
            <a:avLst/>
          </a:prstGeom>
          <a:solidFill>
            <a:srgbClr val="0B4F6C"/>
          </a:solidFill>
          <a:ln/>
        </p:spPr>
      </p:sp>
      <p:sp>
        <p:nvSpPr>
          <p:cNvPr id="3" name="Shape 1"/>
          <p:cNvSpPr/>
          <p:nvPr/>
        </p:nvSpPr>
        <p:spPr>
          <a:xfrm>
            <a:off x="-2011680" y="4754880"/>
            <a:ext cx="4572000" cy="4572000"/>
          </a:xfrm>
          <a:prstGeom prst="ellipse">
            <a:avLst/>
          </a:prstGeom>
          <a:solidFill>
            <a:srgbClr val="0B4F6C"/>
          </a:solidFill>
          <a:ln/>
        </p:spPr>
      </p:sp>
      <p:sp>
        <p:nvSpPr>
          <p:cNvPr id="4" name="Text 2"/>
          <p:cNvSpPr/>
          <p:nvPr/>
        </p:nvSpPr>
        <p:spPr>
          <a:xfrm>
            <a:off x="822960" y="1828800"/>
            <a:ext cx="9144000" cy="457200"/>
          </a:xfrm>
          <a:prstGeom prst="rect">
            <a:avLst/>
          </a:prstGeom>
          <a:noFill/>
          <a:ln/>
        </p:spPr>
        <p:txBody>
          <a:bodyPr wrap="square" lIns="0" tIns="0" rIns="0" bIns="0" rtlCol="0" anchor="ctr"/>
          <a:lstStyle/>
          <a:p>
            <a:pPr algn="l" indent="0" marL="0">
              <a:buNone/>
            </a:pPr>
            <a:r>
              <a:rPr lang="en-US" sz="1600" b="1" spc="250" kern="0" dirty="0">
                <a:solidFill>
                  <a:srgbClr val="5FA8D3"/>
                </a:solidFill>
                <a:latin typeface="Calibri" pitchFamily="34" charset="0"/>
                <a:ea typeface="Calibri" pitchFamily="34" charset="-122"/>
                <a:cs typeface="Calibri" pitchFamily="34" charset="-120"/>
              </a:rPr>
              <a:t>AI IN DAILY MEDICAL PRACTICE</a:t>
            </a:r>
            <a:endParaRPr lang="en-US" sz="1600" dirty="0"/>
          </a:p>
        </p:txBody>
      </p:sp>
      <p:sp>
        <p:nvSpPr>
          <p:cNvPr id="5" name="Text 3"/>
          <p:cNvSpPr/>
          <p:nvPr/>
        </p:nvSpPr>
        <p:spPr>
          <a:xfrm>
            <a:off x="777240" y="2286000"/>
            <a:ext cx="9601200" cy="640080"/>
          </a:xfrm>
          <a:prstGeom prst="rect">
            <a:avLst/>
          </a:prstGeom>
          <a:noFill/>
          <a:ln/>
        </p:spPr>
        <p:txBody>
          <a:bodyPr wrap="square" lIns="0" tIns="0" rIns="0" bIns="0" rtlCol="0" anchor="ctr"/>
          <a:lstStyle/>
          <a:p>
            <a:pPr algn="l" indent="0" marL="0">
              <a:buNone/>
            </a:pPr>
            <a:r>
              <a:rPr lang="en-US" sz="2200" dirty="0">
                <a:solidFill>
                  <a:srgbClr val="CFE6F2"/>
                </a:solidFill>
                <a:latin typeface="Cambria" pitchFamily="34" charset="0"/>
                <a:ea typeface="Cambria" pitchFamily="34" charset="-122"/>
                <a:cs typeface="Cambria" pitchFamily="34" charset="-120"/>
              </a:rPr>
              <a:t>Module 5</a:t>
            </a:r>
            <a:endParaRPr lang="en-US" sz="2200" dirty="0"/>
          </a:p>
        </p:txBody>
      </p:sp>
      <p:sp>
        <p:nvSpPr>
          <p:cNvPr id="6" name="Text 4"/>
          <p:cNvSpPr/>
          <p:nvPr/>
        </p:nvSpPr>
        <p:spPr>
          <a:xfrm>
            <a:off x="777240" y="2834640"/>
            <a:ext cx="10607040" cy="146304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Ethics, Governance &amp; the Local Regulatory Context</a:t>
            </a:r>
            <a:endParaRPr lang="en-US" sz="3000" dirty="0"/>
          </a:p>
        </p:txBody>
      </p:sp>
      <p:sp>
        <p:nvSpPr>
          <p:cNvPr id="7" name="Shape 5"/>
          <p:cNvSpPr/>
          <p:nvPr/>
        </p:nvSpPr>
        <p:spPr>
          <a:xfrm>
            <a:off x="822960" y="4434840"/>
            <a:ext cx="5120640" cy="548640"/>
          </a:xfrm>
          <a:prstGeom prst="roundRect">
            <a:avLst>
              <a:gd name="adj" fmla="val 50000"/>
            </a:avLst>
          </a:prstGeom>
          <a:solidFill>
            <a:srgbClr val="0B4F6C"/>
          </a:solidFill>
          <a:ln w="12700">
            <a:solidFill>
              <a:srgbClr val="5FA8D3"/>
            </a:solidFill>
            <a:prstDash val="solid"/>
          </a:ln>
        </p:spPr>
      </p:sp>
      <p:sp>
        <p:nvSpPr>
          <p:cNvPr id="8" name="Text 6"/>
          <p:cNvSpPr/>
          <p:nvPr/>
        </p:nvSpPr>
        <p:spPr>
          <a:xfrm>
            <a:off x="822960" y="4434840"/>
            <a:ext cx="5120640" cy="548640"/>
          </a:xfrm>
          <a:prstGeom prst="rect">
            <a:avLst/>
          </a:prstGeom>
          <a:noFill/>
          <a:ln/>
        </p:spPr>
        <p:txBody>
          <a:bodyPr wrap="square" lIns="0" tIns="0" rIns="0" bIns="0" rtlCol="0" anchor="ctr"/>
          <a:lstStyle/>
          <a:p>
            <a:pPr algn="ctr" indent="0" marL="0">
              <a:buNone/>
            </a:pPr>
            <a:r>
              <a:rPr lang="en-US" sz="1500" dirty="0">
                <a:solidFill>
                  <a:srgbClr val="CFE6F2"/>
                </a:solidFill>
                <a:latin typeface="Calibri" pitchFamily="34" charset="0"/>
                <a:ea typeface="Calibri" pitchFamily="34" charset="-122"/>
                <a:cs typeface="Calibri" pitchFamily="34" charset="-120"/>
              </a:rPr>
              <a:t>Self-paced + two seminars &amp; a workshop</a:t>
            </a:r>
            <a:endParaRPr lang="en-US" sz="1500" dirty="0"/>
          </a:p>
        </p:txBody>
      </p:sp>
      <p:sp>
        <p:nvSpPr>
          <p:cNvPr id="9" name="Text 7"/>
          <p:cNvSpPr/>
          <p:nvPr/>
        </p:nvSpPr>
        <p:spPr>
          <a:xfrm>
            <a:off x="822960" y="6263640"/>
            <a:ext cx="10058400" cy="365760"/>
          </a:xfrm>
          <a:prstGeom prst="rect">
            <a:avLst/>
          </a:prstGeom>
          <a:noFill/>
          <a:ln/>
        </p:spPr>
        <p:txBody>
          <a:bodyPr wrap="square" lIns="0" tIns="0" rIns="0" bIns="0" rtlCol="0" anchor="ctr"/>
          <a:lstStyle/>
          <a:p>
            <a:pPr algn="l" indent="0" marL="0">
              <a:buNone/>
            </a:pPr>
            <a:r>
              <a:rPr lang="en-US" sz="1500" dirty="0">
                <a:solidFill>
                  <a:srgbClr val="7FA6BC"/>
                </a:solidFill>
                <a:latin typeface="Calibri" pitchFamily="34" charset="0"/>
                <a:ea typeface="Calibri" pitchFamily="34" charset="-122"/>
                <a:cs typeface="Calibri" pitchFamily="34" charset="-120"/>
              </a:rPr>
              <a:t>AI in Daily Medical Practice — a curriculum for practicing physicians</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0B4F6C"/>
                </a:solidFill>
                <a:latin typeface="Calibri" pitchFamily="34" charset="0"/>
                <a:ea typeface="Calibri" pitchFamily="34" charset="-122"/>
                <a:cs typeface="Calibri" pitchFamily="34" charset="-120"/>
              </a:rPr>
              <a:t>BEFORE YOU START</a:t>
            </a:r>
            <a:endParaRPr lang="en-US" sz="1500" dirty="0"/>
          </a:p>
        </p:txBody>
      </p:sp>
      <p:sp>
        <p:nvSpPr>
          <p:cNvPr id="3" name="Text 1"/>
          <p:cNvSpPr/>
          <p:nvPr/>
        </p:nvSpPr>
        <p:spPr>
          <a:xfrm>
            <a:off x="548640" y="777240"/>
            <a:ext cx="10972800" cy="640080"/>
          </a:xfrm>
          <a:prstGeom prst="rect">
            <a:avLst/>
          </a:prstGeom>
          <a:noFill/>
          <a:ln/>
        </p:spPr>
        <p:txBody>
          <a:bodyPr wrap="square" lIns="0" tIns="0" rIns="0" bIns="0" rtlCol="0" anchor="ctr"/>
          <a:lstStyle/>
          <a:p>
            <a:pPr algn="l" indent="0" marL="0">
              <a:buNone/>
            </a:pPr>
            <a:r>
              <a:rPr lang="en-US" sz="2800" b="1" dirty="0">
                <a:solidFill>
                  <a:srgbClr val="1A2B33"/>
                </a:solidFill>
                <a:latin typeface="Cambria" pitchFamily="34" charset="0"/>
                <a:ea typeface="Cambria" pitchFamily="34" charset="-122"/>
                <a:cs typeface="Cambria" pitchFamily="34" charset="-120"/>
              </a:rPr>
              <a:t>How this module works</a:t>
            </a:r>
            <a:endParaRPr lang="en-US" sz="2800" dirty="0"/>
          </a:p>
        </p:txBody>
      </p:sp>
      <p:sp>
        <p:nvSpPr>
          <p:cNvPr id="4" name="Shape 2"/>
          <p:cNvSpPr/>
          <p:nvPr/>
        </p:nvSpPr>
        <p:spPr>
          <a:xfrm>
            <a:off x="502920" y="1783080"/>
            <a:ext cx="2651760" cy="4023360"/>
          </a:xfrm>
          <a:prstGeom prst="roundRect">
            <a:avLst>
              <a:gd name="adj" fmla="val 3448"/>
            </a:avLst>
          </a:prstGeom>
          <a:solidFill>
            <a:srgbClr val="F2F6F8"/>
          </a:solidFill>
          <a:ln/>
        </p:spPr>
      </p:sp>
      <p:sp>
        <p:nvSpPr>
          <p:cNvPr id="5" name="Shape 3"/>
          <p:cNvSpPr/>
          <p:nvPr/>
        </p:nvSpPr>
        <p:spPr>
          <a:xfrm>
            <a:off x="822960" y="2148840"/>
            <a:ext cx="731520" cy="731520"/>
          </a:xfrm>
          <a:prstGeom prst="ellipse">
            <a:avLst/>
          </a:prstGeom>
          <a:solidFill>
            <a:srgbClr val="0B4F6C"/>
          </a:solidFill>
          <a:ln/>
        </p:spPr>
      </p:sp>
      <p:sp>
        <p:nvSpPr>
          <p:cNvPr id="6" name="Text 4"/>
          <p:cNvSpPr/>
          <p:nvPr/>
        </p:nvSpPr>
        <p:spPr>
          <a:xfrm>
            <a:off x="822960" y="2148840"/>
            <a:ext cx="731520" cy="7315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1</a:t>
            </a:r>
            <a:endParaRPr lang="en-US" sz="2600" dirty="0"/>
          </a:p>
        </p:txBody>
      </p:sp>
      <p:sp>
        <p:nvSpPr>
          <p:cNvPr id="7" name="Text 5"/>
          <p:cNvSpPr/>
          <p:nvPr/>
        </p:nvSpPr>
        <p:spPr>
          <a:xfrm>
            <a:off x="640080" y="3063240"/>
            <a:ext cx="2377440" cy="822960"/>
          </a:xfrm>
          <a:prstGeom prst="rect">
            <a:avLst/>
          </a:prstGeom>
          <a:noFill/>
          <a:ln/>
        </p:spPr>
        <p:txBody>
          <a:bodyPr wrap="square" lIns="0" tIns="0" rIns="0" bIns="0" rtlCol="0" anchor="t"/>
          <a:lstStyle/>
          <a:p>
            <a:pPr algn="ctr" indent="0" marL="0">
              <a:buNone/>
            </a:pPr>
            <a:r>
              <a:rPr lang="en-US" sz="1600" b="1" dirty="0">
                <a:solidFill>
                  <a:srgbClr val="1A2B33"/>
                </a:solidFill>
                <a:latin typeface="Cambria" pitchFamily="34" charset="0"/>
                <a:ea typeface="Cambria" pitchFamily="34" charset="-122"/>
                <a:cs typeface="Cambria" pitchFamily="34" charset="-120"/>
              </a:rPr>
              <a:t>Preview Quiz</a:t>
            </a:r>
            <a:endParaRPr lang="en-US" sz="1600" dirty="0"/>
          </a:p>
        </p:txBody>
      </p:sp>
      <p:sp>
        <p:nvSpPr>
          <p:cNvPr id="8" name="Text 6"/>
          <p:cNvSpPr/>
          <p:nvPr/>
        </p:nvSpPr>
        <p:spPr>
          <a:xfrm>
            <a:off x="685800" y="3886200"/>
            <a:ext cx="2286000" cy="1737360"/>
          </a:xfrm>
          <a:prstGeom prst="rect">
            <a:avLst/>
          </a:prstGeom>
          <a:noFill/>
          <a:ln/>
        </p:spPr>
        <p:txBody>
          <a:bodyPr wrap="square" lIns="0" tIns="0" rIns="0" bIns="0" rtlCol="0" anchor="t"/>
          <a:lstStyle/>
          <a:p>
            <a:pPr algn="ctr" indent="0" marL="0">
              <a:buNone/>
            </a:pPr>
            <a:r>
              <a:rPr lang="en-US" sz="1250" dirty="0">
                <a:solidFill>
                  <a:srgbClr val="5C7080"/>
                </a:solidFill>
                <a:latin typeface="Calibri" pitchFamily="34" charset="0"/>
                <a:ea typeface="Calibri" pitchFamily="34" charset="-122"/>
                <a:cs typeface="Calibri" pitchFamily="34" charset="-120"/>
              </a:rPr>
              <a:t>5 min, ungraded. Orients you before reading.</a:t>
            </a:r>
            <a:endParaRPr lang="en-US" sz="1250" dirty="0"/>
          </a:p>
        </p:txBody>
      </p:sp>
      <p:sp>
        <p:nvSpPr>
          <p:cNvPr id="9" name="Text 7"/>
          <p:cNvSpPr/>
          <p:nvPr/>
        </p:nvSpPr>
        <p:spPr>
          <a:xfrm>
            <a:off x="3172968" y="3017520"/>
            <a:ext cx="246888" cy="548640"/>
          </a:xfrm>
          <a:prstGeom prst="rect">
            <a:avLst/>
          </a:prstGeom>
          <a:noFill/>
          <a:ln/>
        </p:spPr>
        <p:txBody>
          <a:bodyPr wrap="square" lIns="0" tIns="0" rIns="0" bIns="0" rtlCol="0" anchor="ctr"/>
          <a:lstStyle/>
          <a:p>
            <a:pPr algn="ctr" indent="0" marL="0">
              <a:buNone/>
            </a:pPr>
            <a:r>
              <a:rPr lang="en-US" sz="1800" dirty="0">
                <a:solidFill>
                  <a:srgbClr val="5FA8D3"/>
                </a:solidFill>
              </a:rPr>
              <a:t>→</a:t>
            </a:r>
            <a:endParaRPr lang="en-US" sz="1800" dirty="0"/>
          </a:p>
        </p:txBody>
      </p:sp>
      <p:sp>
        <p:nvSpPr>
          <p:cNvPr id="10" name="Shape 8"/>
          <p:cNvSpPr/>
          <p:nvPr/>
        </p:nvSpPr>
        <p:spPr>
          <a:xfrm>
            <a:off x="3383280" y="1783080"/>
            <a:ext cx="2651760" cy="4023360"/>
          </a:xfrm>
          <a:prstGeom prst="roundRect">
            <a:avLst>
              <a:gd name="adj" fmla="val 3448"/>
            </a:avLst>
          </a:prstGeom>
          <a:solidFill>
            <a:srgbClr val="F2F6F8"/>
          </a:solidFill>
          <a:ln/>
        </p:spPr>
      </p:sp>
      <p:sp>
        <p:nvSpPr>
          <p:cNvPr id="11" name="Shape 9"/>
          <p:cNvSpPr/>
          <p:nvPr/>
        </p:nvSpPr>
        <p:spPr>
          <a:xfrm>
            <a:off x="3703320" y="2148840"/>
            <a:ext cx="731520" cy="731520"/>
          </a:xfrm>
          <a:prstGeom prst="ellipse">
            <a:avLst/>
          </a:prstGeom>
          <a:solidFill>
            <a:srgbClr val="0B4F6C"/>
          </a:solidFill>
          <a:ln/>
        </p:spPr>
      </p:sp>
      <p:sp>
        <p:nvSpPr>
          <p:cNvPr id="12" name="Text 10"/>
          <p:cNvSpPr/>
          <p:nvPr/>
        </p:nvSpPr>
        <p:spPr>
          <a:xfrm>
            <a:off x="3703320" y="2148840"/>
            <a:ext cx="731520" cy="7315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2</a:t>
            </a:r>
            <a:endParaRPr lang="en-US" sz="2600" dirty="0"/>
          </a:p>
        </p:txBody>
      </p:sp>
      <p:sp>
        <p:nvSpPr>
          <p:cNvPr id="13" name="Text 11"/>
          <p:cNvSpPr/>
          <p:nvPr/>
        </p:nvSpPr>
        <p:spPr>
          <a:xfrm>
            <a:off x="3520440" y="3063240"/>
            <a:ext cx="2377440" cy="822960"/>
          </a:xfrm>
          <a:prstGeom prst="rect">
            <a:avLst/>
          </a:prstGeom>
          <a:noFill/>
          <a:ln/>
        </p:spPr>
        <p:txBody>
          <a:bodyPr wrap="square" lIns="0" tIns="0" rIns="0" bIns="0" rtlCol="0" anchor="t"/>
          <a:lstStyle/>
          <a:p>
            <a:pPr algn="ctr" indent="0" marL="0">
              <a:buNone/>
            </a:pPr>
            <a:r>
              <a:rPr lang="en-US" sz="1600" b="1" dirty="0">
                <a:solidFill>
                  <a:srgbClr val="1A2B33"/>
                </a:solidFill>
                <a:latin typeface="Cambria" pitchFamily="34" charset="0"/>
                <a:ea typeface="Cambria" pitchFamily="34" charset="-122"/>
                <a:cs typeface="Cambria" pitchFamily="34" charset="-120"/>
              </a:rPr>
              <a:t>Handout / Slides</a:t>
            </a:r>
            <a:endParaRPr lang="en-US" sz="1600" dirty="0"/>
          </a:p>
        </p:txBody>
      </p:sp>
      <p:sp>
        <p:nvSpPr>
          <p:cNvPr id="14" name="Text 12"/>
          <p:cNvSpPr/>
          <p:nvPr/>
        </p:nvSpPr>
        <p:spPr>
          <a:xfrm>
            <a:off x="3566160" y="3886200"/>
            <a:ext cx="2286000" cy="1737360"/>
          </a:xfrm>
          <a:prstGeom prst="rect">
            <a:avLst/>
          </a:prstGeom>
          <a:noFill/>
          <a:ln/>
        </p:spPr>
        <p:txBody>
          <a:bodyPr wrap="square" lIns="0" tIns="0" rIns="0" bIns="0" rtlCol="0" anchor="t"/>
          <a:lstStyle/>
          <a:p>
            <a:pPr algn="ctr" indent="0" marL="0">
              <a:buNone/>
            </a:pPr>
            <a:r>
              <a:rPr lang="en-US" sz="1250" dirty="0">
                <a:solidFill>
                  <a:srgbClr val="5C7080"/>
                </a:solidFill>
                <a:latin typeface="Calibri" pitchFamily="34" charset="0"/>
                <a:ea typeface="Calibri" pitchFamily="34" charset="-122"/>
                <a:cs typeface="Calibri" pitchFamily="34" charset="-120"/>
              </a:rPr>
              <a:t>Section C's checklist is the practical core. Section E asks you to apply it before reading the discussion.</a:t>
            </a:r>
            <a:endParaRPr lang="en-US" sz="1250" dirty="0"/>
          </a:p>
        </p:txBody>
      </p:sp>
      <p:sp>
        <p:nvSpPr>
          <p:cNvPr id="15" name="Text 13"/>
          <p:cNvSpPr/>
          <p:nvPr/>
        </p:nvSpPr>
        <p:spPr>
          <a:xfrm>
            <a:off x="6053328" y="3017520"/>
            <a:ext cx="246888" cy="548640"/>
          </a:xfrm>
          <a:prstGeom prst="rect">
            <a:avLst/>
          </a:prstGeom>
          <a:noFill/>
          <a:ln/>
        </p:spPr>
        <p:txBody>
          <a:bodyPr wrap="square" lIns="0" tIns="0" rIns="0" bIns="0" rtlCol="0" anchor="ctr"/>
          <a:lstStyle/>
          <a:p>
            <a:pPr algn="ctr" indent="0" marL="0">
              <a:buNone/>
            </a:pPr>
            <a:r>
              <a:rPr lang="en-US" sz="1800" dirty="0">
                <a:solidFill>
                  <a:srgbClr val="5FA8D3"/>
                </a:solidFill>
              </a:rPr>
              <a:t>→</a:t>
            </a:r>
            <a:endParaRPr lang="en-US" sz="1800" dirty="0"/>
          </a:p>
        </p:txBody>
      </p:sp>
      <p:sp>
        <p:nvSpPr>
          <p:cNvPr id="16" name="Shape 14"/>
          <p:cNvSpPr/>
          <p:nvPr/>
        </p:nvSpPr>
        <p:spPr>
          <a:xfrm>
            <a:off x="6263640" y="1783080"/>
            <a:ext cx="2651760" cy="4023360"/>
          </a:xfrm>
          <a:prstGeom prst="roundRect">
            <a:avLst>
              <a:gd name="adj" fmla="val 3448"/>
            </a:avLst>
          </a:prstGeom>
          <a:solidFill>
            <a:srgbClr val="F2F6F8"/>
          </a:solidFill>
          <a:ln/>
        </p:spPr>
      </p:sp>
      <p:sp>
        <p:nvSpPr>
          <p:cNvPr id="17" name="Shape 15"/>
          <p:cNvSpPr/>
          <p:nvPr/>
        </p:nvSpPr>
        <p:spPr>
          <a:xfrm>
            <a:off x="6583680" y="2148840"/>
            <a:ext cx="731520" cy="731520"/>
          </a:xfrm>
          <a:prstGeom prst="ellipse">
            <a:avLst/>
          </a:prstGeom>
          <a:solidFill>
            <a:srgbClr val="0B4F6C"/>
          </a:solidFill>
          <a:ln/>
        </p:spPr>
      </p:sp>
      <p:sp>
        <p:nvSpPr>
          <p:cNvPr id="18" name="Text 16"/>
          <p:cNvSpPr/>
          <p:nvPr/>
        </p:nvSpPr>
        <p:spPr>
          <a:xfrm>
            <a:off x="6583680" y="2148840"/>
            <a:ext cx="731520" cy="7315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3</a:t>
            </a:r>
            <a:endParaRPr lang="en-US" sz="2600" dirty="0"/>
          </a:p>
        </p:txBody>
      </p:sp>
      <p:sp>
        <p:nvSpPr>
          <p:cNvPr id="19" name="Text 17"/>
          <p:cNvSpPr/>
          <p:nvPr/>
        </p:nvSpPr>
        <p:spPr>
          <a:xfrm>
            <a:off x="6400800" y="3063240"/>
            <a:ext cx="2377440" cy="822960"/>
          </a:xfrm>
          <a:prstGeom prst="rect">
            <a:avLst/>
          </a:prstGeom>
          <a:noFill/>
          <a:ln/>
        </p:spPr>
        <p:txBody>
          <a:bodyPr wrap="square" lIns="0" tIns="0" rIns="0" bIns="0" rtlCol="0" anchor="t"/>
          <a:lstStyle/>
          <a:p>
            <a:pPr algn="ctr" indent="0" marL="0">
              <a:buNone/>
            </a:pPr>
            <a:r>
              <a:rPr lang="en-US" sz="1600" b="1" dirty="0">
                <a:solidFill>
                  <a:srgbClr val="1A2B33"/>
                </a:solidFill>
                <a:latin typeface="Cambria" pitchFamily="34" charset="0"/>
                <a:ea typeface="Cambria" pitchFamily="34" charset="-122"/>
                <a:cs typeface="Cambria" pitchFamily="34" charset="-120"/>
              </a:rPr>
              <a:t>Two Seminars &amp; a Workshop</a:t>
            </a:r>
            <a:endParaRPr lang="en-US" sz="1600" dirty="0"/>
          </a:p>
        </p:txBody>
      </p:sp>
      <p:sp>
        <p:nvSpPr>
          <p:cNvPr id="20" name="Text 18"/>
          <p:cNvSpPr/>
          <p:nvPr/>
        </p:nvSpPr>
        <p:spPr>
          <a:xfrm>
            <a:off x="6446520" y="3886200"/>
            <a:ext cx="2286000" cy="1737360"/>
          </a:xfrm>
          <a:prstGeom prst="rect">
            <a:avLst/>
          </a:prstGeom>
          <a:noFill/>
          <a:ln/>
        </p:spPr>
        <p:txBody>
          <a:bodyPr wrap="square" lIns="0" tIns="0" rIns="0" bIns="0" rtlCol="0" anchor="t"/>
          <a:lstStyle/>
          <a:p>
            <a:pPr algn="ctr" indent="0" marL="0">
              <a:buNone/>
            </a:pPr>
            <a:r>
              <a:rPr lang="en-US" sz="1250" dirty="0">
                <a:solidFill>
                  <a:srgbClr val="5C7080"/>
                </a:solidFill>
                <a:latin typeface="Calibri" pitchFamily="34" charset="0"/>
                <a:ea typeface="Calibri" pitchFamily="34" charset="-122"/>
                <a:cs typeface="Calibri" pitchFamily="34" charset="-120"/>
              </a:rPr>
              <a:t>Live sessions with your cohort — the local regulatory picture, the checklist in practice, and advocacy discussion.</a:t>
            </a:r>
            <a:endParaRPr lang="en-US" sz="1250" dirty="0"/>
          </a:p>
        </p:txBody>
      </p:sp>
      <p:sp>
        <p:nvSpPr>
          <p:cNvPr id="21" name="Text 19"/>
          <p:cNvSpPr/>
          <p:nvPr/>
        </p:nvSpPr>
        <p:spPr>
          <a:xfrm>
            <a:off x="8933688" y="3017520"/>
            <a:ext cx="246888" cy="548640"/>
          </a:xfrm>
          <a:prstGeom prst="rect">
            <a:avLst/>
          </a:prstGeom>
          <a:noFill/>
          <a:ln/>
        </p:spPr>
        <p:txBody>
          <a:bodyPr wrap="square" lIns="0" tIns="0" rIns="0" bIns="0" rtlCol="0" anchor="ctr"/>
          <a:lstStyle/>
          <a:p>
            <a:pPr algn="ctr" indent="0" marL="0">
              <a:buNone/>
            </a:pPr>
            <a:r>
              <a:rPr lang="en-US" sz="1800" dirty="0">
                <a:solidFill>
                  <a:srgbClr val="5FA8D3"/>
                </a:solidFill>
              </a:rPr>
              <a:t>→</a:t>
            </a:r>
            <a:endParaRPr lang="en-US" sz="1800" dirty="0"/>
          </a:p>
        </p:txBody>
      </p:sp>
      <p:sp>
        <p:nvSpPr>
          <p:cNvPr id="22" name="Shape 20"/>
          <p:cNvSpPr/>
          <p:nvPr/>
        </p:nvSpPr>
        <p:spPr>
          <a:xfrm>
            <a:off x="9144000" y="1783080"/>
            <a:ext cx="2651760" cy="4023360"/>
          </a:xfrm>
          <a:prstGeom prst="roundRect">
            <a:avLst>
              <a:gd name="adj" fmla="val 3448"/>
            </a:avLst>
          </a:prstGeom>
          <a:solidFill>
            <a:srgbClr val="F2F6F8"/>
          </a:solidFill>
          <a:ln/>
        </p:spPr>
      </p:sp>
      <p:sp>
        <p:nvSpPr>
          <p:cNvPr id="23" name="Shape 21"/>
          <p:cNvSpPr/>
          <p:nvPr/>
        </p:nvSpPr>
        <p:spPr>
          <a:xfrm>
            <a:off x="9464040" y="2148840"/>
            <a:ext cx="731520" cy="731520"/>
          </a:xfrm>
          <a:prstGeom prst="ellipse">
            <a:avLst/>
          </a:prstGeom>
          <a:solidFill>
            <a:srgbClr val="5FA8D3"/>
          </a:solidFill>
          <a:ln/>
        </p:spPr>
      </p:sp>
      <p:sp>
        <p:nvSpPr>
          <p:cNvPr id="24" name="Text 22"/>
          <p:cNvSpPr/>
          <p:nvPr/>
        </p:nvSpPr>
        <p:spPr>
          <a:xfrm>
            <a:off x="9464040" y="2148840"/>
            <a:ext cx="731520" cy="7315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4</a:t>
            </a:r>
            <a:endParaRPr lang="en-US" sz="2600" dirty="0"/>
          </a:p>
        </p:txBody>
      </p:sp>
      <p:sp>
        <p:nvSpPr>
          <p:cNvPr id="25" name="Text 23"/>
          <p:cNvSpPr/>
          <p:nvPr/>
        </p:nvSpPr>
        <p:spPr>
          <a:xfrm>
            <a:off x="9281160" y="3063240"/>
            <a:ext cx="2377440" cy="822960"/>
          </a:xfrm>
          <a:prstGeom prst="rect">
            <a:avLst/>
          </a:prstGeom>
          <a:noFill/>
          <a:ln/>
        </p:spPr>
        <p:txBody>
          <a:bodyPr wrap="square" lIns="0" tIns="0" rIns="0" bIns="0" rtlCol="0" anchor="t"/>
          <a:lstStyle/>
          <a:p>
            <a:pPr algn="ctr" indent="0" marL="0">
              <a:buNone/>
            </a:pPr>
            <a:r>
              <a:rPr lang="en-US" sz="1600" b="1" dirty="0">
                <a:solidFill>
                  <a:srgbClr val="1A2B33"/>
                </a:solidFill>
                <a:latin typeface="Cambria" pitchFamily="34" charset="0"/>
                <a:ea typeface="Cambria" pitchFamily="34" charset="-122"/>
                <a:cs typeface="Cambria" pitchFamily="34" charset="-120"/>
              </a:rPr>
              <a:t>Post-Test</a:t>
            </a:r>
            <a:endParaRPr lang="en-US" sz="1600" dirty="0"/>
          </a:p>
        </p:txBody>
      </p:sp>
      <p:sp>
        <p:nvSpPr>
          <p:cNvPr id="26" name="Text 24"/>
          <p:cNvSpPr/>
          <p:nvPr/>
        </p:nvSpPr>
        <p:spPr>
          <a:xfrm>
            <a:off x="9326880" y="3886200"/>
            <a:ext cx="2286000" cy="1737360"/>
          </a:xfrm>
          <a:prstGeom prst="rect">
            <a:avLst/>
          </a:prstGeom>
          <a:noFill/>
          <a:ln/>
        </p:spPr>
        <p:txBody>
          <a:bodyPr wrap="square" lIns="0" tIns="0" rIns="0" bIns="0" rtlCol="0" anchor="t"/>
          <a:lstStyle/>
          <a:p>
            <a:pPr algn="ctr" indent="0" marL="0">
              <a:buNone/>
            </a:pPr>
            <a:r>
              <a:rPr lang="en-US" sz="1250" dirty="0">
                <a:solidFill>
                  <a:srgbClr val="5C7080"/>
                </a:solidFill>
                <a:latin typeface="Calibri" pitchFamily="34" charset="0"/>
                <a:ea typeface="Calibri" pitchFamily="34" charset="-122"/>
                <a:cs typeface="Calibri" pitchFamily="34" charset="-120"/>
              </a:rPr>
              <a:t>12 questions, scored. 80% pass, retake anytime.</a:t>
            </a:r>
            <a:endParaRPr lang="en-US" sz="1250" dirty="0"/>
          </a:p>
        </p:txBody>
      </p:sp>
      <p:sp>
        <p:nvSpPr>
          <p:cNvPr id="27" name="Text 25"/>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2</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0B4F6C"/>
                </a:solidFill>
                <a:latin typeface="Calibri" pitchFamily="34" charset="0"/>
                <a:ea typeface="Calibri" pitchFamily="34" charset="-122"/>
                <a:cs typeface="Calibri" pitchFamily="34" charset="-120"/>
              </a:rPr>
              <a:t>BY THE END OF THIS MODULE</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800" b="1" dirty="0">
                <a:solidFill>
                  <a:srgbClr val="1A2B33"/>
                </a:solidFill>
                <a:latin typeface="Cambria" pitchFamily="34" charset="0"/>
                <a:ea typeface="Cambria" pitchFamily="34" charset="-122"/>
                <a:cs typeface="Cambria" pitchFamily="34" charset="-120"/>
              </a:rPr>
              <a:t>You will be able to</a:t>
            </a:r>
            <a:endParaRPr lang="en-US" sz="2800" dirty="0"/>
          </a:p>
        </p:txBody>
      </p:sp>
      <p:sp>
        <p:nvSpPr>
          <p:cNvPr id="4" name="Shape 2"/>
          <p:cNvSpPr/>
          <p:nvPr/>
        </p:nvSpPr>
        <p:spPr>
          <a:xfrm>
            <a:off x="640080" y="1965960"/>
            <a:ext cx="10881360" cy="1143000"/>
          </a:xfrm>
          <a:prstGeom prst="roundRect">
            <a:avLst>
              <a:gd name="adj" fmla="val 7200"/>
            </a:avLst>
          </a:prstGeom>
          <a:solidFill>
            <a:srgbClr val="F2F6F8"/>
          </a:solidFill>
          <a:ln/>
        </p:spPr>
      </p:sp>
      <p:sp>
        <p:nvSpPr>
          <p:cNvPr id="5" name="Shape 3"/>
          <p:cNvSpPr/>
          <p:nvPr/>
        </p:nvSpPr>
        <p:spPr>
          <a:xfrm>
            <a:off x="822960" y="2263140"/>
            <a:ext cx="548640" cy="548640"/>
          </a:xfrm>
          <a:prstGeom prst="ellipse">
            <a:avLst/>
          </a:prstGeom>
          <a:solidFill>
            <a:srgbClr val="0B4F6C"/>
          </a:solidFill>
          <a:ln/>
        </p:spPr>
      </p:sp>
      <p:sp>
        <p:nvSpPr>
          <p:cNvPr id="6" name="Text 4"/>
          <p:cNvSpPr/>
          <p:nvPr/>
        </p:nvSpPr>
        <p:spPr>
          <a:xfrm>
            <a:off x="822960" y="22631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1600200" y="1965960"/>
            <a:ext cx="9738360" cy="1143000"/>
          </a:xfrm>
          <a:prstGeom prst="rect">
            <a:avLst/>
          </a:prstGeom>
          <a:noFill/>
          <a:ln/>
        </p:spPr>
        <p:txBody>
          <a:bodyPr wrap="square" lIns="0" tIns="0" rIns="0" bIns="0" rtlCol="0" anchor="ctr"/>
          <a:lstStyle/>
          <a:p>
            <a:pPr algn="l" indent="0" marL="0">
              <a:buNone/>
            </a:pPr>
            <a:r>
              <a:rPr lang="en-US" sz="1600" dirty="0">
                <a:solidFill>
                  <a:srgbClr val="1A2B33"/>
                </a:solidFill>
                <a:latin typeface="Calibri" pitchFamily="34" charset="0"/>
                <a:ea typeface="Calibri" pitchFamily="34" charset="-122"/>
                <a:cs typeface="Calibri" pitchFamily="34" charset="-120"/>
              </a:rPr>
              <a:t>Apply data-privacy and patient-consent principles to AI tool use in the local health system context.</a:t>
            </a:r>
            <a:endParaRPr lang="en-US" sz="1600" dirty="0"/>
          </a:p>
        </p:txBody>
      </p:sp>
      <p:sp>
        <p:nvSpPr>
          <p:cNvPr id="8" name="Shape 6"/>
          <p:cNvSpPr/>
          <p:nvPr/>
        </p:nvSpPr>
        <p:spPr>
          <a:xfrm>
            <a:off x="640080" y="3246120"/>
            <a:ext cx="10881360" cy="1143000"/>
          </a:xfrm>
          <a:prstGeom prst="roundRect">
            <a:avLst>
              <a:gd name="adj" fmla="val 7200"/>
            </a:avLst>
          </a:prstGeom>
          <a:solidFill>
            <a:srgbClr val="F2F6F8"/>
          </a:solidFill>
          <a:ln/>
        </p:spPr>
      </p:sp>
      <p:sp>
        <p:nvSpPr>
          <p:cNvPr id="9" name="Shape 7"/>
          <p:cNvSpPr/>
          <p:nvPr/>
        </p:nvSpPr>
        <p:spPr>
          <a:xfrm>
            <a:off x="822960" y="3543300"/>
            <a:ext cx="548640" cy="548640"/>
          </a:xfrm>
          <a:prstGeom prst="ellipse">
            <a:avLst/>
          </a:prstGeom>
          <a:solidFill>
            <a:srgbClr val="0B4F6C"/>
          </a:solidFill>
          <a:ln/>
        </p:spPr>
      </p:sp>
      <p:sp>
        <p:nvSpPr>
          <p:cNvPr id="10" name="Text 8"/>
          <p:cNvSpPr/>
          <p:nvPr/>
        </p:nvSpPr>
        <p:spPr>
          <a:xfrm>
            <a:off x="822960" y="354330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p:nvPr/>
        </p:nvSpPr>
        <p:spPr>
          <a:xfrm>
            <a:off x="1600200" y="3246120"/>
            <a:ext cx="9738360" cy="1143000"/>
          </a:xfrm>
          <a:prstGeom prst="rect">
            <a:avLst/>
          </a:prstGeom>
          <a:noFill/>
          <a:ln/>
        </p:spPr>
        <p:txBody>
          <a:bodyPr wrap="square" lIns="0" tIns="0" rIns="0" bIns="0" rtlCol="0" anchor="ctr"/>
          <a:lstStyle/>
          <a:p>
            <a:pPr algn="l" indent="0" marL="0">
              <a:buNone/>
            </a:pPr>
            <a:r>
              <a:rPr lang="en-US" sz="1600" dirty="0">
                <a:solidFill>
                  <a:srgbClr val="1A2B33"/>
                </a:solidFill>
                <a:latin typeface="Calibri" pitchFamily="34" charset="0"/>
                <a:ea typeface="Calibri" pitchFamily="34" charset="-122"/>
                <a:cs typeface="Calibri" pitchFamily="34" charset="-120"/>
              </a:rPr>
              <a:t>Identify what governance currently exists — or doesn't — for AI-enabled clinical tools in Timor-Leste, and what that means for individual physician responsibility.</a:t>
            </a:r>
            <a:endParaRPr lang="en-US" sz="1600" dirty="0"/>
          </a:p>
        </p:txBody>
      </p:sp>
      <p:sp>
        <p:nvSpPr>
          <p:cNvPr id="12" name="Shape 10"/>
          <p:cNvSpPr/>
          <p:nvPr/>
        </p:nvSpPr>
        <p:spPr>
          <a:xfrm>
            <a:off x="640080" y="4526280"/>
            <a:ext cx="10881360" cy="1143000"/>
          </a:xfrm>
          <a:prstGeom prst="roundRect">
            <a:avLst>
              <a:gd name="adj" fmla="val 7200"/>
            </a:avLst>
          </a:prstGeom>
          <a:solidFill>
            <a:srgbClr val="F2F6F8"/>
          </a:solidFill>
          <a:ln/>
        </p:spPr>
      </p:sp>
      <p:sp>
        <p:nvSpPr>
          <p:cNvPr id="13" name="Shape 11"/>
          <p:cNvSpPr/>
          <p:nvPr/>
        </p:nvSpPr>
        <p:spPr>
          <a:xfrm>
            <a:off x="822960" y="4823460"/>
            <a:ext cx="548640" cy="548640"/>
          </a:xfrm>
          <a:prstGeom prst="ellipse">
            <a:avLst/>
          </a:prstGeom>
          <a:solidFill>
            <a:srgbClr val="0B4F6C"/>
          </a:solidFill>
          <a:ln/>
        </p:spPr>
      </p:sp>
      <p:sp>
        <p:nvSpPr>
          <p:cNvPr id="14" name="Text 12"/>
          <p:cNvSpPr/>
          <p:nvPr/>
        </p:nvSpPr>
        <p:spPr>
          <a:xfrm>
            <a:off x="822960" y="48234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5" name="Text 13"/>
          <p:cNvSpPr/>
          <p:nvPr/>
        </p:nvSpPr>
        <p:spPr>
          <a:xfrm>
            <a:off x="1600200" y="4526280"/>
            <a:ext cx="9738360" cy="1143000"/>
          </a:xfrm>
          <a:prstGeom prst="rect">
            <a:avLst/>
          </a:prstGeom>
          <a:noFill/>
          <a:ln/>
        </p:spPr>
        <p:txBody>
          <a:bodyPr wrap="square" lIns="0" tIns="0" rIns="0" bIns="0" rtlCol="0" anchor="ctr"/>
          <a:lstStyle/>
          <a:p>
            <a:pPr algn="l" indent="0" marL="0">
              <a:buNone/>
            </a:pPr>
            <a:r>
              <a:rPr lang="en-US" sz="1600" dirty="0">
                <a:solidFill>
                  <a:srgbClr val="1A2B33"/>
                </a:solidFill>
                <a:latin typeface="Calibri" pitchFamily="34" charset="0"/>
                <a:ea typeface="Calibri" pitchFamily="34" charset="-122"/>
                <a:cs typeface="Calibri" pitchFamily="34" charset="-120"/>
              </a:rPr>
              <a:t>Assess a proposed AI tool for fitness in a setting where imported validation data may not transfer.</a:t>
            </a:r>
            <a:endParaRPr lang="en-US" sz="1600" dirty="0"/>
          </a:p>
        </p:txBody>
      </p:sp>
      <p:sp>
        <p:nvSpPr>
          <p:cNvPr id="16" name="Text 14"/>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3</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A</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A</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Data Privacy and Patient Consent</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in AI-Assisted Care</a:t>
            </a:r>
            <a:endParaRPr lang="en-US" sz="3000" dirty="0"/>
          </a:p>
        </p:txBody>
      </p:sp>
      <p:sp>
        <p:nvSpPr>
          <p:cNvPr id="6" name="Shape 4"/>
          <p:cNvSpPr/>
          <p:nvPr/>
        </p:nvSpPr>
        <p:spPr>
          <a:xfrm>
            <a:off x="2624328" y="4160520"/>
            <a:ext cx="1554480" cy="502920"/>
          </a:xfrm>
          <a:prstGeom prst="roundRect">
            <a:avLst>
              <a:gd name="adj" fmla="val 49091"/>
            </a:avLst>
          </a:prstGeom>
          <a:solidFill>
            <a:srgbClr val="2E7D5B"/>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KNOW</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4</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E7D5B"/>
                </a:solidFill>
                <a:latin typeface="Calibri" pitchFamily="34" charset="0"/>
                <a:ea typeface="Calibri" pitchFamily="34" charset="-122"/>
                <a:cs typeface="Calibri" pitchFamily="34" charset="-120"/>
              </a:rPr>
              <a:t>SECTION A · FOUR QUESTIONS TO ASK</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Clinical consent doesn't automatically cover this</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5</a:t>
            </a:r>
            <a:endParaRPr lang="en-US" sz="1500" dirty="0"/>
          </a:p>
        </p:txBody>
      </p:sp>
      <p:sp>
        <p:nvSpPr>
          <p:cNvPr id="5" name="Shape 3"/>
          <p:cNvSpPr/>
          <p:nvPr/>
        </p:nvSpPr>
        <p:spPr>
          <a:xfrm>
            <a:off x="548640" y="1691640"/>
            <a:ext cx="11094415" cy="1051560"/>
          </a:xfrm>
          <a:prstGeom prst="roundRect">
            <a:avLst>
              <a:gd name="adj" fmla="val 7826"/>
            </a:avLst>
          </a:prstGeom>
          <a:solidFill>
            <a:srgbClr val="F2F6F8"/>
          </a:solidFill>
          <a:ln/>
        </p:spPr>
      </p:sp>
      <p:sp>
        <p:nvSpPr>
          <p:cNvPr id="6" name="Text 4"/>
          <p:cNvSpPr/>
          <p:nvPr/>
        </p:nvSpPr>
        <p:spPr>
          <a:xfrm>
            <a:off x="822960" y="1856232"/>
            <a:ext cx="2740676" cy="722376"/>
          </a:xfrm>
          <a:prstGeom prst="rect">
            <a:avLst/>
          </a:prstGeom>
          <a:noFill/>
          <a:ln/>
        </p:spPr>
        <p:txBody>
          <a:bodyPr wrap="square" lIns="0" tIns="0" rIns="0" bIns="0" rtlCol="0" anchor="t"/>
          <a:lstStyle/>
          <a:p>
            <a:pPr algn="l" indent="0" marL="0">
              <a:buNone/>
            </a:pPr>
            <a:r>
              <a:rPr lang="en-US" sz="1600" b="1" dirty="0">
                <a:solidFill>
                  <a:srgbClr val="E4572E"/>
                </a:solidFill>
                <a:latin typeface="Cambria" pitchFamily="34" charset="0"/>
                <a:ea typeface="Cambria" pitchFamily="34" charset="-122"/>
                <a:cs typeface="Cambria" pitchFamily="34" charset="-120"/>
              </a:rPr>
              <a:t>Where does</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the data go?</a:t>
            </a:r>
            <a:endParaRPr lang="en-US" sz="1600" dirty="0"/>
          </a:p>
        </p:txBody>
      </p:sp>
      <p:sp>
        <p:nvSpPr>
          <p:cNvPr id="7" name="Text 5"/>
          <p:cNvSpPr/>
          <p:nvPr/>
        </p:nvSpPr>
        <p:spPr>
          <a:xfrm>
            <a:off x="3655076" y="1691640"/>
            <a:ext cx="7713659" cy="105156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Many cloud-hosted tools process data on servers outside Timor-Leste, under a different jurisdiction's data-protection rules — or none in particular.</a:t>
            </a:r>
            <a:endParaRPr lang="en-US" sz="1450" dirty="0"/>
          </a:p>
        </p:txBody>
      </p:sp>
      <p:sp>
        <p:nvSpPr>
          <p:cNvPr id="8" name="Shape 6"/>
          <p:cNvSpPr/>
          <p:nvPr/>
        </p:nvSpPr>
        <p:spPr>
          <a:xfrm>
            <a:off x="548640" y="2834640"/>
            <a:ext cx="11094415" cy="1051560"/>
          </a:xfrm>
          <a:prstGeom prst="roundRect">
            <a:avLst>
              <a:gd name="adj" fmla="val 7826"/>
            </a:avLst>
          </a:prstGeom>
          <a:solidFill>
            <a:srgbClr val="F2F6F8"/>
          </a:solidFill>
          <a:ln/>
        </p:spPr>
      </p:sp>
      <p:sp>
        <p:nvSpPr>
          <p:cNvPr id="9" name="Text 7"/>
          <p:cNvSpPr/>
          <p:nvPr/>
        </p:nvSpPr>
        <p:spPr>
          <a:xfrm>
            <a:off x="822960" y="2999232"/>
            <a:ext cx="2740676" cy="722376"/>
          </a:xfrm>
          <a:prstGeom prst="rect">
            <a:avLst/>
          </a:prstGeom>
          <a:noFill/>
          <a:ln/>
        </p:spPr>
        <p:txBody>
          <a:bodyPr wrap="square" lIns="0" tIns="0" rIns="0" bIns="0" rtlCol="0" anchor="t"/>
          <a:lstStyle/>
          <a:p>
            <a:pPr algn="l" indent="0" marL="0">
              <a:buNone/>
            </a:pPr>
            <a:r>
              <a:rPr lang="en-US" sz="1600" b="1" dirty="0">
                <a:solidFill>
                  <a:srgbClr val="E4572E"/>
                </a:solidFill>
                <a:latin typeface="Cambria" pitchFamily="34" charset="0"/>
                <a:ea typeface="Cambria" pitchFamily="34" charset="-122"/>
                <a:cs typeface="Cambria" pitchFamily="34" charset="-120"/>
              </a:rPr>
              <a:t>Is it used to</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train future</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models?</a:t>
            </a:r>
            <a:endParaRPr lang="en-US" sz="1600" dirty="0"/>
          </a:p>
        </p:txBody>
      </p:sp>
      <p:sp>
        <p:nvSpPr>
          <p:cNvPr id="10" name="Text 8"/>
          <p:cNvSpPr/>
          <p:nvPr/>
        </p:nvSpPr>
        <p:spPr>
          <a:xfrm>
            <a:off x="3655076" y="2834640"/>
            <a:ext cx="7713659" cy="105156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Some consumer-grade AI tools retain and reuse conversation data by default. Clinical use calls for an enterprise or opt-out configuration.</a:t>
            </a:r>
            <a:endParaRPr lang="en-US" sz="1450" dirty="0"/>
          </a:p>
        </p:txBody>
      </p:sp>
      <p:sp>
        <p:nvSpPr>
          <p:cNvPr id="11" name="Shape 9"/>
          <p:cNvSpPr/>
          <p:nvPr/>
        </p:nvSpPr>
        <p:spPr>
          <a:xfrm>
            <a:off x="548640" y="3977640"/>
            <a:ext cx="11094415" cy="1051560"/>
          </a:xfrm>
          <a:prstGeom prst="roundRect">
            <a:avLst>
              <a:gd name="adj" fmla="val 7826"/>
            </a:avLst>
          </a:prstGeom>
          <a:solidFill>
            <a:srgbClr val="F2F6F8"/>
          </a:solidFill>
          <a:ln/>
        </p:spPr>
      </p:sp>
      <p:sp>
        <p:nvSpPr>
          <p:cNvPr id="12" name="Text 10"/>
          <p:cNvSpPr/>
          <p:nvPr/>
        </p:nvSpPr>
        <p:spPr>
          <a:xfrm>
            <a:off x="822960" y="4142232"/>
            <a:ext cx="2740676" cy="722376"/>
          </a:xfrm>
          <a:prstGeom prst="rect">
            <a:avLst/>
          </a:prstGeom>
          <a:noFill/>
          <a:ln/>
        </p:spPr>
        <p:txBody>
          <a:bodyPr wrap="square" lIns="0" tIns="0" rIns="0" bIns="0" rtlCol="0" anchor="t"/>
          <a:lstStyle/>
          <a:p>
            <a:pPr algn="l" indent="0" marL="0">
              <a:buNone/>
            </a:pPr>
            <a:r>
              <a:rPr lang="en-US" sz="1600" b="1" dirty="0">
                <a:solidFill>
                  <a:srgbClr val="E4572E"/>
                </a:solidFill>
                <a:latin typeface="Cambria" pitchFamily="34" charset="0"/>
                <a:ea typeface="Cambria" pitchFamily="34" charset="-122"/>
                <a:cs typeface="Cambria" pitchFamily="34" charset="-120"/>
              </a:rPr>
              <a:t>Can identifiers</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be stripped?</a:t>
            </a:r>
            <a:endParaRPr lang="en-US" sz="1600" dirty="0"/>
          </a:p>
        </p:txBody>
      </p:sp>
      <p:sp>
        <p:nvSpPr>
          <p:cNvPr id="13" name="Text 11"/>
          <p:cNvSpPr/>
          <p:nvPr/>
        </p:nvSpPr>
        <p:spPr>
          <a:xfrm>
            <a:off x="3655076" y="3977640"/>
            <a:ext cx="7713659" cy="105156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De-identifying what you enter, where the workflow allows it, limits exposure even when a tool's own data practices are unclear.</a:t>
            </a:r>
            <a:endParaRPr lang="en-US" sz="1450" dirty="0"/>
          </a:p>
        </p:txBody>
      </p:sp>
      <p:sp>
        <p:nvSpPr>
          <p:cNvPr id="14" name="Shape 12"/>
          <p:cNvSpPr/>
          <p:nvPr/>
        </p:nvSpPr>
        <p:spPr>
          <a:xfrm>
            <a:off x="548640" y="5120640"/>
            <a:ext cx="11094415" cy="1051560"/>
          </a:xfrm>
          <a:prstGeom prst="roundRect">
            <a:avLst>
              <a:gd name="adj" fmla="val 7826"/>
            </a:avLst>
          </a:prstGeom>
          <a:solidFill>
            <a:srgbClr val="F2F6F8"/>
          </a:solidFill>
          <a:ln/>
        </p:spPr>
      </p:sp>
      <p:sp>
        <p:nvSpPr>
          <p:cNvPr id="15" name="Text 13"/>
          <p:cNvSpPr/>
          <p:nvPr/>
        </p:nvSpPr>
        <p:spPr>
          <a:xfrm>
            <a:off x="822960" y="5285232"/>
            <a:ext cx="2740676" cy="722376"/>
          </a:xfrm>
          <a:prstGeom prst="rect">
            <a:avLst/>
          </a:prstGeom>
          <a:noFill/>
          <a:ln/>
        </p:spPr>
        <p:txBody>
          <a:bodyPr wrap="square" lIns="0" tIns="0" rIns="0" bIns="0" rtlCol="0" anchor="t"/>
          <a:lstStyle/>
          <a:p>
            <a:pPr algn="l" indent="0" marL="0">
              <a:buNone/>
            </a:pPr>
            <a:r>
              <a:rPr lang="en-US" sz="1600" b="1" dirty="0">
                <a:solidFill>
                  <a:srgbClr val="E4572E"/>
                </a:solidFill>
                <a:latin typeface="Cambria" pitchFamily="34" charset="0"/>
                <a:ea typeface="Cambria" pitchFamily="34" charset="-122"/>
                <a:cs typeface="Cambria" pitchFamily="34" charset="-120"/>
              </a:rPr>
              <a:t>Does the</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patient know,</a:t>
            </a:r>
            <a:endParaRPr lang="en-US" sz="1600" dirty="0"/>
          </a:p>
          <a:p>
            <a:pPr algn="l" indent="0" marL="0">
              <a:buNone/>
            </a:pPr>
            <a:r>
              <a:rPr lang="en-US" sz="1600" b="1" dirty="0">
                <a:solidFill>
                  <a:srgbClr val="E4572E"/>
                </a:solidFill>
                <a:latin typeface="Cambria" pitchFamily="34" charset="0"/>
                <a:ea typeface="Cambria" pitchFamily="34" charset="-122"/>
                <a:cs typeface="Cambria" pitchFamily="34" charset="-120"/>
              </a:rPr>
              <a:t>and can they decline?</a:t>
            </a:r>
            <a:endParaRPr lang="en-US" sz="1600" dirty="0"/>
          </a:p>
        </p:txBody>
      </p:sp>
      <p:sp>
        <p:nvSpPr>
          <p:cNvPr id="16" name="Text 14"/>
          <p:cNvSpPr/>
          <p:nvPr/>
        </p:nvSpPr>
        <p:spPr>
          <a:xfrm>
            <a:off x="3655076" y="5120640"/>
            <a:ext cx="7713659" cy="105156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A patient never told a tool was involved hasn't meaningfully consented to that specific use, even if they consented to being treated.</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E7D5B"/>
                </a:solidFill>
                <a:latin typeface="Calibri" pitchFamily="34" charset="0"/>
                <a:ea typeface="Calibri" pitchFamily="34" charset="-122"/>
                <a:cs typeface="Calibri" pitchFamily="34" charset="-120"/>
              </a:rPr>
              <a:t>SECTION A · THE PRINCIPLE</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800" b="1" dirty="0">
                <a:solidFill>
                  <a:srgbClr val="1A2B33"/>
                </a:solidFill>
                <a:latin typeface="Cambria" pitchFamily="34" charset="0"/>
                <a:ea typeface="Cambria" pitchFamily="34" charset="-122"/>
                <a:cs typeface="Cambria" pitchFamily="34" charset="-120"/>
              </a:rPr>
              <a:t>Silence isn't consent</a:t>
            </a:r>
            <a:endParaRPr lang="en-US" sz="28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6</a:t>
            </a:r>
            <a:endParaRPr lang="en-US" sz="1500" dirty="0"/>
          </a:p>
        </p:txBody>
      </p:sp>
      <p:sp>
        <p:nvSpPr>
          <p:cNvPr id="5" name="Shape 3"/>
          <p:cNvSpPr/>
          <p:nvPr/>
        </p:nvSpPr>
        <p:spPr>
          <a:xfrm>
            <a:off x="548640" y="1828800"/>
            <a:ext cx="11094415" cy="1280160"/>
          </a:xfrm>
          <a:prstGeom prst="roundRect">
            <a:avLst>
              <a:gd name="adj" fmla="val 6429"/>
            </a:avLst>
          </a:prstGeom>
          <a:solidFill>
            <a:srgbClr val="E8F2ED"/>
          </a:solidFill>
          <a:ln/>
        </p:spPr>
      </p:sp>
      <p:sp>
        <p:nvSpPr>
          <p:cNvPr id="6" name="Text 4"/>
          <p:cNvSpPr/>
          <p:nvPr/>
        </p:nvSpPr>
        <p:spPr>
          <a:xfrm>
            <a:off x="868680" y="2011680"/>
            <a:ext cx="10454335" cy="914400"/>
          </a:xfrm>
          <a:prstGeom prst="rect">
            <a:avLst/>
          </a:prstGeom>
          <a:noFill/>
          <a:ln/>
        </p:spPr>
        <p:txBody>
          <a:bodyPr wrap="square" lIns="0" tIns="0" rIns="0" bIns="0" rtlCol="0" anchor="ctr"/>
          <a:lstStyle/>
          <a:p>
            <a:pPr algn="l" indent="0" marL="0">
              <a:buNone/>
            </a:pPr>
            <a:r>
              <a:rPr lang="en-US" sz="1700" i="1" dirty="0">
                <a:solidFill>
                  <a:srgbClr val="1A2B33"/>
                </a:solidFill>
                <a:latin typeface="Cambria" pitchFamily="34" charset="0"/>
                <a:ea typeface="Cambria" pitchFamily="34" charset="-122"/>
                <a:cs typeface="Cambria" pitchFamily="34" charset="-120"/>
              </a:rPr>
              <a:t>De-identify what you reasonably can. Know, at least in outline, where a tool's data goes before you rely on it routinely. Tell the patient plainly when a tool is materially involved in their care.</a:t>
            </a:r>
            <a:endParaRPr lang="en-US" sz="1700" dirty="0"/>
          </a:p>
        </p:txBody>
      </p:sp>
      <p:sp>
        <p:nvSpPr>
          <p:cNvPr id="7" name="Shape 5"/>
          <p:cNvSpPr/>
          <p:nvPr/>
        </p:nvSpPr>
        <p:spPr>
          <a:xfrm>
            <a:off x="548640" y="3474720"/>
            <a:ext cx="11094415" cy="1280160"/>
          </a:xfrm>
          <a:prstGeom prst="roundRect">
            <a:avLst>
              <a:gd name="adj" fmla="val 6429"/>
            </a:avLst>
          </a:prstGeom>
          <a:solidFill>
            <a:srgbClr val="F7E9E9"/>
          </a:solidFill>
          <a:ln/>
        </p:spPr>
      </p:sp>
      <p:sp>
        <p:nvSpPr>
          <p:cNvPr id="8" name="Text 6"/>
          <p:cNvSpPr/>
          <p:nvPr/>
        </p:nvSpPr>
        <p:spPr>
          <a:xfrm>
            <a:off x="868680" y="3611880"/>
            <a:ext cx="10454335" cy="1005840"/>
          </a:xfrm>
          <a:prstGeom prst="rect">
            <a:avLst/>
          </a:prstGeom>
          <a:noFill/>
          <a:ln/>
        </p:spPr>
        <p:txBody>
          <a:bodyPr wrap="square" lIns="0" tIns="0" rIns="0" bIns="0" rtlCol="0" anchor="ctr"/>
          <a:lstStyle/>
          <a:p>
            <a:pPr algn="l" indent="0" marL="0">
              <a:lnSpc>
                <a:spcPct val="120000"/>
              </a:lnSpc>
              <a:buNone/>
            </a:pPr>
            <a:r>
              <a:rPr lang="en-US" sz="1450" dirty="0">
                <a:solidFill>
                  <a:srgbClr val="1A2B33"/>
                </a:solidFill>
                <a:latin typeface="Calibri" pitchFamily="34" charset="0"/>
                <a:ea typeface="Calibri" pitchFamily="34" charset="-122"/>
                <a:cs typeface="Calibri" pitchFamily="34" charset="-120"/>
              </a:rPr>
              <a:t>A patient not objecting to a device or screen in the room is not the same as an informed choice to have their conversation processed by a third-party AI system. If you can't explain in one sentence what the tool does with the data, you're not yet in a position to say the patient consented to it.</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B</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B</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What Regulatory Oversight Exists in</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Timor-Leste Today, and What Doesn't</a:t>
            </a:r>
            <a:endParaRPr lang="en-US" sz="3000" dirty="0"/>
          </a:p>
        </p:txBody>
      </p:sp>
      <p:sp>
        <p:nvSpPr>
          <p:cNvPr id="6" name="Shape 4"/>
          <p:cNvSpPr/>
          <p:nvPr/>
        </p:nvSpPr>
        <p:spPr>
          <a:xfrm>
            <a:off x="2624328" y="4160520"/>
            <a:ext cx="1554480" cy="502920"/>
          </a:xfrm>
          <a:prstGeom prst="roundRect">
            <a:avLst>
              <a:gd name="adj" fmla="val 49091"/>
            </a:avLst>
          </a:prstGeom>
          <a:solidFill>
            <a:srgbClr val="2E7D5B"/>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KNOW</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7</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E7D5B"/>
                </a:solidFill>
                <a:latin typeface="Calibri" pitchFamily="34" charset="0"/>
                <a:ea typeface="Calibri" pitchFamily="34" charset="-122"/>
                <a:cs typeface="Calibri" pitchFamily="34" charset="-120"/>
              </a:rPr>
              <a:t>SECTION B · THE STARTING FACT</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400" b="1" dirty="0">
                <a:solidFill>
                  <a:srgbClr val="1A2B33"/>
                </a:solidFill>
                <a:latin typeface="Cambria" pitchFamily="34" charset="0"/>
                <a:ea typeface="Cambria" pitchFamily="34" charset="-122"/>
                <a:cs typeface="Cambria" pitchFamily="34" charset="-120"/>
              </a:rPr>
              <a:t>No AI-specific framework — general standards apply in full</a:t>
            </a:r>
            <a:endParaRPr lang="en-US" sz="24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8</a:t>
            </a:r>
            <a:endParaRPr lang="en-US" sz="1500" dirty="0"/>
          </a:p>
        </p:txBody>
      </p:sp>
      <p:sp>
        <p:nvSpPr>
          <p:cNvPr id="5" name="Shape 3"/>
          <p:cNvSpPr/>
          <p:nvPr/>
        </p:nvSpPr>
        <p:spPr>
          <a:xfrm>
            <a:off x="548640" y="1691640"/>
            <a:ext cx="11094415" cy="1463040"/>
          </a:xfrm>
          <a:prstGeom prst="roundRect">
            <a:avLst>
              <a:gd name="adj" fmla="val 5625"/>
            </a:avLst>
          </a:prstGeom>
          <a:solidFill>
            <a:srgbClr val="E8F2ED"/>
          </a:solidFill>
          <a:ln/>
        </p:spPr>
      </p:sp>
      <p:sp>
        <p:nvSpPr>
          <p:cNvPr id="6" name="Text 4"/>
          <p:cNvSpPr/>
          <p:nvPr/>
        </p:nvSpPr>
        <p:spPr>
          <a:xfrm>
            <a:off x="868680" y="1828800"/>
            <a:ext cx="10454335" cy="1188720"/>
          </a:xfrm>
          <a:prstGeom prst="rect">
            <a:avLst/>
          </a:prstGeom>
          <a:noFill/>
          <a:ln/>
        </p:spPr>
        <p:txBody>
          <a:bodyPr wrap="square" lIns="0" tIns="0" rIns="0" bIns="0" rtlCol="0" anchor="ctr"/>
          <a:lstStyle/>
          <a:p>
            <a:pPr algn="l" indent="0" marL="0">
              <a:lnSpc>
                <a:spcPct val="120000"/>
              </a:lnSpc>
              <a:buNone/>
            </a:pPr>
            <a:r>
              <a:rPr lang="en-US" sz="1600" dirty="0">
                <a:solidFill>
                  <a:srgbClr val="1A2B33"/>
                </a:solidFill>
                <a:latin typeface="Calibri" pitchFamily="34" charset="0"/>
                <a:ea typeface="Calibri" pitchFamily="34" charset="-122"/>
                <a:cs typeface="Calibri" pitchFamily="34" charset="-120"/>
              </a:rPr>
              <a:t>As of this writing, Timor-Leste has no AI-specific regulatory framework for clinical software. What still applies in full: general medical practice standards, the ordinary duty of care, existing data-protection principles, and your own professional accountability.</a:t>
            </a:r>
            <a:endParaRPr lang="en-US" sz="1600" dirty="0"/>
          </a:p>
        </p:txBody>
      </p:sp>
      <p:sp>
        <p:nvSpPr>
          <p:cNvPr id="7" name="Shape 5"/>
          <p:cNvSpPr/>
          <p:nvPr/>
        </p:nvSpPr>
        <p:spPr>
          <a:xfrm>
            <a:off x="548640" y="3337560"/>
            <a:ext cx="11094415" cy="1371600"/>
          </a:xfrm>
          <a:prstGeom prst="roundRect">
            <a:avLst>
              <a:gd name="adj" fmla="val 6000"/>
            </a:avLst>
          </a:prstGeom>
          <a:solidFill>
            <a:srgbClr val="F2F6F8"/>
          </a:solidFill>
          <a:ln/>
        </p:spPr>
      </p:sp>
      <p:sp>
        <p:nvSpPr>
          <p:cNvPr id="8" name="Text 6"/>
          <p:cNvSpPr/>
          <p:nvPr/>
        </p:nvSpPr>
        <p:spPr>
          <a:xfrm>
            <a:off x="868680" y="3474720"/>
            <a:ext cx="10454335" cy="1097280"/>
          </a:xfrm>
          <a:prstGeom prst="rect">
            <a:avLst/>
          </a:prstGeom>
          <a:noFill/>
          <a:ln/>
        </p:spPr>
        <p:txBody>
          <a:bodyPr wrap="square" lIns="0" tIns="0" rIns="0" bIns="0" rtlCol="0" anchor="ctr"/>
          <a:lstStyle/>
          <a:p>
            <a:pPr algn="l" indent="0" marL="0">
              <a:lnSpc>
                <a:spcPct val="120000"/>
              </a:lnSpc>
              <a:buNone/>
            </a:pPr>
            <a:r>
              <a:rPr lang="en-US" sz="1400" i="1" dirty="0">
                <a:solidFill>
                  <a:srgbClr val="5C7080"/>
                </a:solidFill>
                <a:latin typeface="Calibri" pitchFamily="34" charset="0"/>
                <a:ea typeface="Calibri" pitchFamily="34" charset="-122"/>
                <a:cs typeface="Calibri" pitchFamily="34" charset="-120"/>
              </a:rPr>
              <a:t>This is a framework for thinking about the gap — not a legal ruling on any specific tool or situation. For anything institution-specific or urgent, the Ministry of Health, your professional licensing body, and your institutional leadership are the authorities to consult directly.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E7D5B"/>
                </a:solidFill>
                <a:latin typeface="Calibri" pitchFamily="34" charset="0"/>
                <a:ea typeface="Calibri" pitchFamily="34" charset="-122"/>
                <a:cs typeface="Calibri" pitchFamily="34" charset="-120"/>
              </a:rPr>
              <a:t>SECTION B · BRING YOUR OWN ANSWER</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Discussion prompts for the live seminar</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9</a:t>
            </a:r>
            <a:endParaRPr lang="en-US" sz="1500" dirty="0"/>
          </a:p>
        </p:txBody>
      </p:sp>
      <p:sp>
        <p:nvSpPr>
          <p:cNvPr id="5" name="Shape 3"/>
          <p:cNvSpPr/>
          <p:nvPr/>
        </p:nvSpPr>
        <p:spPr>
          <a:xfrm>
            <a:off x="548640" y="2194560"/>
            <a:ext cx="11094415" cy="1371600"/>
          </a:xfrm>
          <a:prstGeom prst="roundRect">
            <a:avLst>
              <a:gd name="adj" fmla="val 6000"/>
            </a:avLst>
          </a:prstGeom>
          <a:solidFill>
            <a:srgbClr val="F2F6F8"/>
          </a:solidFill>
          <a:ln/>
        </p:spPr>
      </p:sp>
      <p:sp>
        <p:nvSpPr>
          <p:cNvPr id="6" name="Shape 4"/>
          <p:cNvSpPr/>
          <p:nvPr/>
        </p:nvSpPr>
        <p:spPr>
          <a:xfrm>
            <a:off x="731520" y="2606040"/>
            <a:ext cx="548640" cy="548640"/>
          </a:xfrm>
          <a:prstGeom prst="ellipse">
            <a:avLst/>
          </a:prstGeom>
          <a:solidFill>
            <a:srgbClr val="2E7D5B"/>
          </a:solidFill>
          <a:ln/>
        </p:spPr>
      </p:sp>
      <p:sp>
        <p:nvSpPr>
          <p:cNvPr id="7" name="Text 5"/>
          <p:cNvSpPr/>
          <p:nvPr/>
        </p:nvSpPr>
        <p:spPr>
          <a:xfrm>
            <a:off x="731520" y="26060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1508760" y="2194560"/>
            <a:ext cx="9951415" cy="1371600"/>
          </a:xfrm>
          <a:prstGeom prst="rect">
            <a:avLst/>
          </a:prstGeom>
          <a:noFill/>
          <a:ln/>
        </p:spPr>
        <p:txBody>
          <a:bodyPr wrap="square" lIns="0" tIns="0" rIns="0" bIns="0" rtlCol="0" anchor="ctr"/>
          <a:lstStyle/>
          <a:p>
            <a:pPr algn="l" indent="0" marL="0">
              <a:buNone/>
            </a:pPr>
            <a:r>
              <a:rPr lang="en-US" sz="1600" dirty="0">
                <a:solidFill>
                  <a:srgbClr val="1A2B33"/>
                </a:solidFill>
                <a:latin typeface="Calibri" pitchFamily="34" charset="0"/>
                <a:ea typeface="Calibri" pitchFamily="34" charset="-122"/>
                <a:cs typeface="Calibri" pitchFamily="34" charset="-120"/>
              </a:rPr>
              <a:t>When a new AI tool was last introduced at your institution, who actually made that call, and what oversight, if any, was applied before it went live?</a:t>
            </a:r>
            <a:endParaRPr lang="en-US" sz="1600" dirty="0"/>
          </a:p>
        </p:txBody>
      </p:sp>
      <p:sp>
        <p:nvSpPr>
          <p:cNvPr id="9" name="Shape 7"/>
          <p:cNvSpPr/>
          <p:nvPr/>
        </p:nvSpPr>
        <p:spPr>
          <a:xfrm>
            <a:off x="548640" y="3749040"/>
            <a:ext cx="11094415" cy="1371600"/>
          </a:xfrm>
          <a:prstGeom prst="roundRect">
            <a:avLst>
              <a:gd name="adj" fmla="val 6000"/>
            </a:avLst>
          </a:prstGeom>
          <a:solidFill>
            <a:srgbClr val="F2F6F8"/>
          </a:solidFill>
          <a:ln/>
        </p:spPr>
      </p:sp>
      <p:sp>
        <p:nvSpPr>
          <p:cNvPr id="10" name="Shape 8"/>
          <p:cNvSpPr/>
          <p:nvPr/>
        </p:nvSpPr>
        <p:spPr>
          <a:xfrm>
            <a:off x="731520" y="4160520"/>
            <a:ext cx="548640" cy="548640"/>
          </a:xfrm>
          <a:prstGeom prst="ellipse">
            <a:avLst/>
          </a:prstGeom>
          <a:solidFill>
            <a:srgbClr val="2E7D5B"/>
          </a:solidFill>
          <a:ln/>
        </p:spPr>
      </p:sp>
      <p:sp>
        <p:nvSpPr>
          <p:cNvPr id="11" name="Text 9"/>
          <p:cNvSpPr/>
          <p:nvPr/>
        </p:nvSpPr>
        <p:spPr>
          <a:xfrm>
            <a:off x="731520" y="416052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1508760" y="3749040"/>
            <a:ext cx="9951415" cy="1371600"/>
          </a:xfrm>
          <a:prstGeom prst="rect">
            <a:avLst/>
          </a:prstGeom>
          <a:noFill/>
          <a:ln/>
        </p:spPr>
        <p:txBody>
          <a:bodyPr wrap="square" lIns="0" tIns="0" rIns="0" bIns="0" rtlCol="0" anchor="ctr"/>
          <a:lstStyle/>
          <a:p>
            <a:pPr algn="l" indent="0" marL="0">
              <a:buNone/>
            </a:pPr>
            <a:r>
              <a:rPr lang="en-US" sz="1600" dirty="0">
                <a:solidFill>
                  <a:srgbClr val="1A2B33"/>
                </a:solidFill>
                <a:latin typeface="Calibri" pitchFamily="34" charset="0"/>
                <a:ea typeface="Calibri" pitchFamily="34" charset="-122"/>
                <a:cs typeface="Calibri" pitchFamily="34" charset="-120"/>
              </a:rPr>
              <a:t>If a locally-used AI tool produced a harmful output tomorrow, is it clear to you who within your institution you'd report that to?</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C</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C</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Evaluating a New AI Tool Before</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Adopting It: A Practical Checklist</a:t>
            </a:r>
            <a:endParaRPr lang="en-US" sz="3000" dirty="0"/>
          </a:p>
        </p:txBody>
      </p:sp>
      <p:sp>
        <p:nvSpPr>
          <p:cNvPr id="6" name="Shape 4"/>
          <p:cNvSpPr/>
          <p:nvPr/>
        </p:nvSpPr>
        <p:spPr>
          <a:xfrm>
            <a:off x="2624328" y="4160520"/>
            <a:ext cx="1554480" cy="502920"/>
          </a:xfrm>
          <a:prstGeom prst="roundRect">
            <a:avLst>
              <a:gd name="adj" fmla="val 49091"/>
            </a:avLst>
          </a:prstGeom>
          <a:solidFill>
            <a:srgbClr val="2C6E9E"/>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FIND</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10</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C6E9E"/>
                </a:solidFill>
                <a:latin typeface="Calibri" pitchFamily="34" charset="0"/>
                <a:ea typeface="Calibri" pitchFamily="34" charset="-122"/>
                <a:cs typeface="Calibri" pitchFamily="34" charset="-120"/>
              </a:rPr>
              <a:t>SECTION C · THE ADOPTION CHECKLIST (1/2)</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Something to consult, not memorize</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11</a:t>
            </a:r>
            <a:endParaRPr lang="en-US" sz="1500" dirty="0"/>
          </a:p>
        </p:txBody>
      </p:sp>
      <p:sp>
        <p:nvSpPr>
          <p:cNvPr id="5" name="Shape 3"/>
          <p:cNvSpPr/>
          <p:nvPr/>
        </p:nvSpPr>
        <p:spPr>
          <a:xfrm>
            <a:off x="548640" y="1691640"/>
            <a:ext cx="11094415" cy="1005840"/>
          </a:xfrm>
          <a:prstGeom prst="roundRect">
            <a:avLst>
              <a:gd name="adj" fmla="val 8182"/>
            </a:avLst>
          </a:prstGeom>
          <a:solidFill>
            <a:srgbClr val="E8F0F7"/>
          </a:solidFill>
          <a:ln/>
        </p:spPr>
      </p:sp>
      <p:sp>
        <p:nvSpPr>
          <p:cNvPr id="6" name="Shape 4"/>
          <p:cNvSpPr/>
          <p:nvPr/>
        </p:nvSpPr>
        <p:spPr>
          <a:xfrm>
            <a:off x="731520" y="1920240"/>
            <a:ext cx="548640" cy="548640"/>
          </a:xfrm>
          <a:prstGeom prst="ellipse">
            <a:avLst/>
          </a:prstGeom>
          <a:solidFill>
            <a:srgbClr val="2C6E9E"/>
          </a:solidFill>
          <a:ln/>
        </p:spPr>
      </p:sp>
      <p:sp>
        <p:nvSpPr>
          <p:cNvPr id="7" name="Text 5"/>
          <p:cNvSpPr/>
          <p:nvPr/>
        </p:nvSpPr>
        <p:spPr>
          <a:xfrm>
            <a:off x="731520" y="19202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1508760" y="1691640"/>
            <a:ext cx="9951415" cy="100584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What is it validated on? Population, setting, and disease prevalence — and how different from where you practice?</a:t>
            </a:r>
            <a:endParaRPr lang="en-US" sz="1450" dirty="0"/>
          </a:p>
        </p:txBody>
      </p:sp>
      <p:sp>
        <p:nvSpPr>
          <p:cNvPr id="9" name="Shape 7"/>
          <p:cNvSpPr/>
          <p:nvPr/>
        </p:nvSpPr>
        <p:spPr>
          <a:xfrm>
            <a:off x="548640" y="2788920"/>
            <a:ext cx="11094415" cy="1005840"/>
          </a:xfrm>
          <a:prstGeom prst="roundRect">
            <a:avLst>
              <a:gd name="adj" fmla="val 8182"/>
            </a:avLst>
          </a:prstGeom>
          <a:solidFill>
            <a:srgbClr val="E8F0F7"/>
          </a:solidFill>
          <a:ln/>
        </p:spPr>
      </p:sp>
      <p:sp>
        <p:nvSpPr>
          <p:cNvPr id="10" name="Shape 8"/>
          <p:cNvSpPr/>
          <p:nvPr/>
        </p:nvSpPr>
        <p:spPr>
          <a:xfrm>
            <a:off x="731520" y="3017520"/>
            <a:ext cx="548640" cy="548640"/>
          </a:xfrm>
          <a:prstGeom prst="ellipse">
            <a:avLst/>
          </a:prstGeom>
          <a:solidFill>
            <a:srgbClr val="2C6E9E"/>
          </a:solidFill>
          <a:ln/>
        </p:spPr>
      </p:sp>
      <p:sp>
        <p:nvSpPr>
          <p:cNvPr id="11" name="Text 9"/>
          <p:cNvSpPr/>
          <p:nvPr/>
        </p:nvSpPr>
        <p:spPr>
          <a:xfrm>
            <a:off x="731520" y="301752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1508760" y="2788920"/>
            <a:ext cx="9951415" cy="100584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Where does patient data go, and who else can access it?</a:t>
            </a:r>
            <a:endParaRPr lang="en-US" sz="1450" dirty="0"/>
          </a:p>
        </p:txBody>
      </p:sp>
      <p:sp>
        <p:nvSpPr>
          <p:cNvPr id="13" name="Shape 11"/>
          <p:cNvSpPr/>
          <p:nvPr/>
        </p:nvSpPr>
        <p:spPr>
          <a:xfrm>
            <a:off x="548640" y="3886200"/>
            <a:ext cx="11094415" cy="1005840"/>
          </a:xfrm>
          <a:prstGeom prst="roundRect">
            <a:avLst>
              <a:gd name="adj" fmla="val 8182"/>
            </a:avLst>
          </a:prstGeom>
          <a:solidFill>
            <a:srgbClr val="E8F0F7"/>
          </a:solidFill>
          <a:ln/>
        </p:spPr>
      </p:sp>
      <p:sp>
        <p:nvSpPr>
          <p:cNvPr id="14" name="Shape 12"/>
          <p:cNvSpPr/>
          <p:nvPr/>
        </p:nvSpPr>
        <p:spPr>
          <a:xfrm>
            <a:off x="731520" y="4114800"/>
            <a:ext cx="548640" cy="548640"/>
          </a:xfrm>
          <a:prstGeom prst="ellipse">
            <a:avLst/>
          </a:prstGeom>
          <a:solidFill>
            <a:srgbClr val="2C6E9E"/>
          </a:solidFill>
          <a:ln/>
        </p:spPr>
      </p:sp>
      <p:sp>
        <p:nvSpPr>
          <p:cNvPr id="15" name="Text 13"/>
          <p:cNvSpPr/>
          <p:nvPr/>
        </p:nvSpPr>
        <p:spPr>
          <a:xfrm>
            <a:off x="731520" y="411480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p:nvPr/>
        </p:nvSpPr>
        <p:spPr>
          <a:xfrm>
            <a:off x="1508760" y="3886200"/>
            <a:ext cx="9951415" cy="100584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What happens when it's wrong — does it fail visibly, or silently?</a:t>
            </a:r>
            <a:endParaRPr lang="en-US" sz="1450" dirty="0"/>
          </a:p>
        </p:txBody>
      </p:sp>
      <p:sp>
        <p:nvSpPr>
          <p:cNvPr id="17" name="Shape 15"/>
          <p:cNvSpPr/>
          <p:nvPr/>
        </p:nvSpPr>
        <p:spPr>
          <a:xfrm>
            <a:off x="548640" y="4983480"/>
            <a:ext cx="11094415" cy="1005840"/>
          </a:xfrm>
          <a:prstGeom prst="roundRect">
            <a:avLst>
              <a:gd name="adj" fmla="val 8182"/>
            </a:avLst>
          </a:prstGeom>
          <a:solidFill>
            <a:srgbClr val="E8F0F7"/>
          </a:solidFill>
          <a:ln/>
        </p:spPr>
      </p:sp>
      <p:sp>
        <p:nvSpPr>
          <p:cNvPr id="18" name="Shape 16"/>
          <p:cNvSpPr/>
          <p:nvPr/>
        </p:nvSpPr>
        <p:spPr>
          <a:xfrm>
            <a:off x="731520" y="5212080"/>
            <a:ext cx="548640" cy="548640"/>
          </a:xfrm>
          <a:prstGeom prst="ellipse">
            <a:avLst/>
          </a:prstGeom>
          <a:solidFill>
            <a:srgbClr val="2C6E9E"/>
          </a:solidFill>
          <a:ln/>
        </p:spPr>
      </p:sp>
      <p:sp>
        <p:nvSpPr>
          <p:cNvPr id="19" name="Text 17"/>
          <p:cNvSpPr/>
          <p:nvPr/>
        </p:nvSpPr>
        <p:spPr>
          <a:xfrm>
            <a:off x="731520" y="5212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0" name="Text 18"/>
          <p:cNvSpPr/>
          <p:nvPr/>
        </p:nvSpPr>
        <p:spPr>
          <a:xfrm>
            <a:off x="1508760" y="4983480"/>
            <a:ext cx="9951415" cy="100584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Is there a real human-override path, usable in a time-pressured encounter?</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C6E9E"/>
                </a:solidFill>
                <a:latin typeface="Calibri" pitchFamily="34" charset="0"/>
                <a:ea typeface="Calibri" pitchFamily="34" charset="-122"/>
                <a:cs typeface="Calibri" pitchFamily="34" charset="-120"/>
              </a:rPr>
              <a:t>SECTION C · THE ADOPTION CHECKLIST (2/2)</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Something to consult, not memorize</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12</a:t>
            </a:r>
            <a:endParaRPr lang="en-US" sz="1500" dirty="0"/>
          </a:p>
        </p:txBody>
      </p:sp>
      <p:sp>
        <p:nvSpPr>
          <p:cNvPr id="5" name="Shape 3"/>
          <p:cNvSpPr/>
          <p:nvPr/>
        </p:nvSpPr>
        <p:spPr>
          <a:xfrm>
            <a:off x="548640" y="1691640"/>
            <a:ext cx="11094415" cy="868680"/>
          </a:xfrm>
          <a:prstGeom prst="roundRect">
            <a:avLst>
              <a:gd name="adj" fmla="val 9474"/>
            </a:avLst>
          </a:prstGeom>
          <a:solidFill>
            <a:srgbClr val="E8F0F7"/>
          </a:solidFill>
          <a:ln/>
        </p:spPr>
      </p:sp>
      <p:sp>
        <p:nvSpPr>
          <p:cNvPr id="6" name="Shape 4"/>
          <p:cNvSpPr/>
          <p:nvPr/>
        </p:nvSpPr>
        <p:spPr>
          <a:xfrm>
            <a:off x="731520" y="1851660"/>
            <a:ext cx="548640" cy="548640"/>
          </a:xfrm>
          <a:prstGeom prst="ellipse">
            <a:avLst/>
          </a:prstGeom>
          <a:solidFill>
            <a:srgbClr val="2C6E9E"/>
          </a:solidFill>
          <a:ln/>
        </p:spPr>
      </p:sp>
      <p:sp>
        <p:nvSpPr>
          <p:cNvPr id="7" name="Text 5"/>
          <p:cNvSpPr/>
          <p:nvPr/>
        </p:nvSpPr>
        <p:spPr>
          <a:xfrm>
            <a:off x="731520" y="18516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8" name="Text 6"/>
          <p:cNvSpPr/>
          <p:nvPr/>
        </p:nvSpPr>
        <p:spPr>
          <a:xfrm>
            <a:off x="1508760" y="1691640"/>
            <a:ext cx="9951415" cy="86868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Who is accountable if the output contributes to harm — vendor, institution, or clinician?</a:t>
            </a:r>
            <a:endParaRPr lang="en-US" sz="1450" dirty="0"/>
          </a:p>
        </p:txBody>
      </p:sp>
      <p:sp>
        <p:nvSpPr>
          <p:cNvPr id="9" name="Shape 7"/>
          <p:cNvSpPr/>
          <p:nvPr/>
        </p:nvSpPr>
        <p:spPr>
          <a:xfrm>
            <a:off x="548640" y="2651760"/>
            <a:ext cx="11094415" cy="868680"/>
          </a:xfrm>
          <a:prstGeom prst="roundRect">
            <a:avLst>
              <a:gd name="adj" fmla="val 9474"/>
            </a:avLst>
          </a:prstGeom>
          <a:solidFill>
            <a:srgbClr val="E8F0F7"/>
          </a:solidFill>
          <a:ln/>
        </p:spPr>
      </p:sp>
      <p:sp>
        <p:nvSpPr>
          <p:cNvPr id="10" name="Shape 8"/>
          <p:cNvSpPr/>
          <p:nvPr/>
        </p:nvSpPr>
        <p:spPr>
          <a:xfrm>
            <a:off x="731520" y="2811780"/>
            <a:ext cx="548640" cy="548640"/>
          </a:xfrm>
          <a:prstGeom prst="ellipse">
            <a:avLst/>
          </a:prstGeom>
          <a:solidFill>
            <a:srgbClr val="2C6E9E"/>
          </a:solidFill>
          <a:ln/>
        </p:spPr>
      </p:sp>
      <p:sp>
        <p:nvSpPr>
          <p:cNvPr id="11" name="Text 9"/>
          <p:cNvSpPr/>
          <p:nvPr/>
        </p:nvSpPr>
        <p:spPr>
          <a:xfrm>
            <a:off x="731520" y="28117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12" name="Text 10"/>
          <p:cNvSpPr/>
          <p:nvPr/>
        </p:nvSpPr>
        <p:spPr>
          <a:xfrm>
            <a:off x="1508760" y="2651760"/>
            <a:ext cx="9951415" cy="86868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Does it work on the connectivity and hardware you actually have?</a:t>
            </a:r>
            <a:endParaRPr lang="en-US" sz="1450" dirty="0"/>
          </a:p>
        </p:txBody>
      </p:sp>
      <p:sp>
        <p:nvSpPr>
          <p:cNvPr id="13" name="Shape 11"/>
          <p:cNvSpPr/>
          <p:nvPr/>
        </p:nvSpPr>
        <p:spPr>
          <a:xfrm>
            <a:off x="548640" y="3611880"/>
            <a:ext cx="11094415" cy="868680"/>
          </a:xfrm>
          <a:prstGeom prst="roundRect">
            <a:avLst>
              <a:gd name="adj" fmla="val 9474"/>
            </a:avLst>
          </a:prstGeom>
          <a:solidFill>
            <a:srgbClr val="E8F0F7"/>
          </a:solidFill>
          <a:ln/>
        </p:spPr>
      </p:sp>
      <p:sp>
        <p:nvSpPr>
          <p:cNvPr id="14" name="Shape 12"/>
          <p:cNvSpPr/>
          <p:nvPr/>
        </p:nvSpPr>
        <p:spPr>
          <a:xfrm>
            <a:off x="731520" y="3771900"/>
            <a:ext cx="548640" cy="548640"/>
          </a:xfrm>
          <a:prstGeom prst="ellipse">
            <a:avLst/>
          </a:prstGeom>
          <a:solidFill>
            <a:srgbClr val="2C6E9E"/>
          </a:solidFill>
          <a:ln/>
        </p:spPr>
      </p:sp>
      <p:sp>
        <p:nvSpPr>
          <p:cNvPr id="15" name="Text 13"/>
          <p:cNvSpPr/>
          <p:nvPr/>
        </p:nvSpPr>
        <p:spPr>
          <a:xfrm>
            <a:off x="731520" y="377190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7</a:t>
            </a:r>
            <a:endParaRPr lang="en-US" sz="1800" dirty="0"/>
          </a:p>
        </p:txBody>
      </p:sp>
      <p:sp>
        <p:nvSpPr>
          <p:cNvPr id="16" name="Text 14"/>
          <p:cNvSpPr/>
          <p:nvPr/>
        </p:nvSpPr>
        <p:spPr>
          <a:xfrm>
            <a:off x="1508760" y="3611880"/>
            <a:ext cx="9951415" cy="86868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What does it cost, ongoing, and who is paying?</a:t>
            </a:r>
            <a:endParaRPr lang="en-US" sz="1450" dirty="0"/>
          </a:p>
        </p:txBody>
      </p:sp>
      <p:sp>
        <p:nvSpPr>
          <p:cNvPr id="17" name="Shape 15"/>
          <p:cNvSpPr/>
          <p:nvPr/>
        </p:nvSpPr>
        <p:spPr>
          <a:xfrm>
            <a:off x="548640" y="4572000"/>
            <a:ext cx="11094415" cy="868680"/>
          </a:xfrm>
          <a:prstGeom prst="roundRect">
            <a:avLst>
              <a:gd name="adj" fmla="val 9474"/>
            </a:avLst>
          </a:prstGeom>
          <a:solidFill>
            <a:srgbClr val="E8F0F7"/>
          </a:solidFill>
          <a:ln/>
        </p:spPr>
      </p:sp>
      <p:sp>
        <p:nvSpPr>
          <p:cNvPr id="18" name="Shape 16"/>
          <p:cNvSpPr/>
          <p:nvPr/>
        </p:nvSpPr>
        <p:spPr>
          <a:xfrm>
            <a:off x="731520" y="4732020"/>
            <a:ext cx="548640" cy="548640"/>
          </a:xfrm>
          <a:prstGeom prst="ellipse">
            <a:avLst/>
          </a:prstGeom>
          <a:solidFill>
            <a:srgbClr val="2C6E9E"/>
          </a:solidFill>
          <a:ln/>
        </p:spPr>
      </p:sp>
      <p:sp>
        <p:nvSpPr>
          <p:cNvPr id="19" name="Text 17"/>
          <p:cNvSpPr/>
          <p:nvPr/>
        </p:nvSpPr>
        <p:spPr>
          <a:xfrm>
            <a:off x="731520" y="473202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8</a:t>
            </a:r>
            <a:endParaRPr lang="en-US" sz="1800" dirty="0"/>
          </a:p>
        </p:txBody>
      </p:sp>
      <p:sp>
        <p:nvSpPr>
          <p:cNvPr id="20" name="Text 18"/>
          <p:cNvSpPr/>
          <p:nvPr/>
        </p:nvSpPr>
        <p:spPr>
          <a:xfrm>
            <a:off x="1508760" y="4572000"/>
            <a:ext cx="9951415" cy="868680"/>
          </a:xfrm>
          <a:prstGeom prst="rect">
            <a:avLst/>
          </a:prstGeom>
          <a:noFill/>
          <a:ln/>
        </p:spPr>
        <p:txBody>
          <a:bodyPr wrap="square" lIns="0" tIns="0" rIns="0" bIns="0" rtlCol="0" anchor="ctr"/>
          <a:lstStyle/>
          <a:p>
            <a:pPr algn="l" indent="0" marL="0">
              <a:buNone/>
            </a:pPr>
            <a:r>
              <a:rPr lang="en-US" sz="1450" dirty="0">
                <a:solidFill>
                  <a:srgbClr val="1A2B33"/>
                </a:solidFill>
                <a:latin typeface="Calibri" pitchFamily="34" charset="0"/>
                <a:ea typeface="Calibri" pitchFamily="34" charset="-122"/>
                <a:cs typeface="Calibri" pitchFamily="34" charset="-120"/>
              </a:rPr>
              <a:t>Has anyone locally used it, and can you ask them directly?</a:t>
            </a:r>
            <a:endParaRPr lang="en-US" sz="1450" dirty="0"/>
          </a:p>
        </p:txBody>
      </p:sp>
      <p:sp>
        <p:nvSpPr>
          <p:cNvPr id="21" name="Text 19"/>
          <p:cNvSpPr/>
          <p:nvPr/>
        </p:nvSpPr>
        <p:spPr>
          <a:xfrm>
            <a:off x="548640" y="5623560"/>
            <a:ext cx="11094415" cy="457200"/>
          </a:xfrm>
          <a:prstGeom prst="rect">
            <a:avLst/>
          </a:prstGeom>
          <a:noFill/>
          <a:ln/>
        </p:spPr>
        <p:txBody>
          <a:bodyPr wrap="square" lIns="0" tIns="0" rIns="0" bIns="0" rtlCol="0" anchor="ctr"/>
          <a:lstStyle/>
          <a:p>
            <a:pPr algn="ctr" indent="0" marL="0">
              <a:buNone/>
            </a:pPr>
            <a:r>
              <a:rPr lang="en-US" sz="1350" i="1" dirty="0">
                <a:solidFill>
                  <a:srgbClr val="5C7080"/>
                </a:solidFill>
                <a:latin typeface="Calibri" pitchFamily="34" charset="0"/>
                <a:ea typeface="Calibri" pitchFamily="34" charset="-122"/>
                <a:cs typeface="Calibri" pitchFamily="34" charset="-120"/>
              </a:rPr>
              <a:t>In the live workshop, you'll run this checklist against a real or proposed tool from your own setting.</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D</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D</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Professional Responsibility</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in a Governance Gap</a:t>
            </a:r>
            <a:endParaRPr lang="en-US" sz="3000" dirty="0"/>
          </a:p>
        </p:txBody>
      </p:sp>
      <p:sp>
        <p:nvSpPr>
          <p:cNvPr id="6" name="Shape 4"/>
          <p:cNvSpPr/>
          <p:nvPr/>
        </p:nvSpPr>
        <p:spPr>
          <a:xfrm>
            <a:off x="2624328" y="4160520"/>
            <a:ext cx="1554480" cy="502920"/>
          </a:xfrm>
          <a:prstGeom prst="roundRect">
            <a:avLst>
              <a:gd name="adj" fmla="val 49091"/>
            </a:avLst>
          </a:prstGeom>
          <a:solidFill>
            <a:srgbClr val="2E7D5B"/>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KNOW</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13</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2E7D5B"/>
                </a:solidFill>
                <a:latin typeface="Calibri" pitchFamily="34" charset="0"/>
                <a:ea typeface="Calibri" pitchFamily="34" charset="-122"/>
                <a:cs typeface="Calibri" pitchFamily="34" charset="-120"/>
              </a:rPr>
              <a:t>SECTION D · TWO DIRECTIONS AT ONCE</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Careful judgment, and building what doesn't yet exist</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14</a:t>
            </a:r>
            <a:endParaRPr lang="en-US" sz="1500" dirty="0"/>
          </a:p>
        </p:txBody>
      </p:sp>
      <p:sp>
        <p:nvSpPr>
          <p:cNvPr id="5" name="Shape 3"/>
          <p:cNvSpPr/>
          <p:nvPr/>
        </p:nvSpPr>
        <p:spPr>
          <a:xfrm>
            <a:off x="548640" y="1783080"/>
            <a:ext cx="11094415" cy="1234440"/>
          </a:xfrm>
          <a:prstGeom prst="roundRect">
            <a:avLst>
              <a:gd name="adj" fmla="val 6667"/>
            </a:avLst>
          </a:prstGeom>
          <a:solidFill>
            <a:srgbClr val="F2F6F8"/>
          </a:solidFill>
          <a:ln/>
        </p:spPr>
      </p:sp>
      <p:sp>
        <p:nvSpPr>
          <p:cNvPr id="6" name="Shape 4"/>
          <p:cNvSpPr/>
          <p:nvPr/>
        </p:nvSpPr>
        <p:spPr>
          <a:xfrm>
            <a:off x="731520" y="2125980"/>
            <a:ext cx="548640" cy="548640"/>
          </a:xfrm>
          <a:prstGeom prst="ellipse">
            <a:avLst/>
          </a:prstGeom>
          <a:solidFill>
            <a:srgbClr val="2E7D5B"/>
          </a:solidFill>
          <a:ln/>
        </p:spPr>
      </p:sp>
      <p:sp>
        <p:nvSpPr>
          <p:cNvPr id="7" name="Text 5"/>
          <p:cNvSpPr/>
          <p:nvPr/>
        </p:nvSpPr>
        <p:spPr>
          <a:xfrm>
            <a:off x="731520" y="21259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1508760" y="1783080"/>
            <a:ext cx="9951415" cy="1234440"/>
          </a:xfrm>
          <a:prstGeom prst="rect">
            <a:avLst/>
          </a:prstGeom>
          <a:noFill/>
          <a:ln/>
        </p:spPr>
        <p:txBody>
          <a:bodyPr wrap="square" lIns="0" tIns="0" rIns="0" bIns="0" rtlCol="0" anchor="ctr"/>
          <a:lstStyle/>
          <a:p>
            <a:pPr algn="l" indent="0" marL="0">
              <a:buNone/>
            </a:pPr>
            <a:r>
              <a:rPr lang="en-US" sz="1400" dirty="0">
                <a:solidFill>
                  <a:srgbClr val="1A2B33"/>
                </a:solidFill>
                <a:latin typeface="Calibri" pitchFamily="34" charset="0"/>
                <a:ea typeface="Calibri" pitchFamily="34" charset="-122"/>
                <a:cs typeface="Calibri" pitchFamily="34" charset="-120"/>
              </a:rPr>
              <a:t>Report what you find. A biased, wrong, or unsafe output is information your institution needs — not just your problem to route around individually.</a:t>
            </a:r>
            <a:endParaRPr lang="en-US" sz="1400" dirty="0"/>
          </a:p>
        </p:txBody>
      </p:sp>
      <p:sp>
        <p:nvSpPr>
          <p:cNvPr id="9" name="Shape 7"/>
          <p:cNvSpPr/>
          <p:nvPr/>
        </p:nvSpPr>
        <p:spPr>
          <a:xfrm>
            <a:off x="548640" y="3154680"/>
            <a:ext cx="11094415" cy="1234440"/>
          </a:xfrm>
          <a:prstGeom prst="roundRect">
            <a:avLst>
              <a:gd name="adj" fmla="val 6667"/>
            </a:avLst>
          </a:prstGeom>
          <a:solidFill>
            <a:srgbClr val="F2F6F8"/>
          </a:solidFill>
          <a:ln/>
        </p:spPr>
      </p:sp>
      <p:sp>
        <p:nvSpPr>
          <p:cNvPr id="10" name="Shape 8"/>
          <p:cNvSpPr/>
          <p:nvPr/>
        </p:nvSpPr>
        <p:spPr>
          <a:xfrm>
            <a:off x="731520" y="3497580"/>
            <a:ext cx="548640" cy="548640"/>
          </a:xfrm>
          <a:prstGeom prst="ellipse">
            <a:avLst/>
          </a:prstGeom>
          <a:solidFill>
            <a:srgbClr val="2E7D5B"/>
          </a:solidFill>
          <a:ln/>
        </p:spPr>
      </p:sp>
      <p:sp>
        <p:nvSpPr>
          <p:cNvPr id="11" name="Text 9"/>
          <p:cNvSpPr/>
          <p:nvPr/>
        </p:nvSpPr>
        <p:spPr>
          <a:xfrm>
            <a:off x="731520" y="34975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1508760" y="3154680"/>
            <a:ext cx="9951415" cy="1234440"/>
          </a:xfrm>
          <a:prstGeom prst="rect">
            <a:avLst/>
          </a:prstGeom>
          <a:noFill/>
          <a:ln/>
        </p:spPr>
        <p:txBody>
          <a:bodyPr wrap="square" lIns="0" tIns="0" rIns="0" bIns="0" rtlCol="0" anchor="ctr"/>
          <a:lstStyle/>
          <a:p>
            <a:pPr algn="l" indent="0" marL="0">
              <a:buNone/>
            </a:pPr>
            <a:r>
              <a:rPr lang="en-US" sz="1400" dirty="0">
                <a:solidFill>
                  <a:srgbClr val="1A2B33"/>
                </a:solidFill>
                <a:latin typeface="Calibri" pitchFamily="34" charset="0"/>
                <a:ea typeface="Calibri" pitchFamily="34" charset="-122"/>
                <a:cs typeface="Calibri" pitchFamily="34" charset="-120"/>
              </a:rPr>
              <a:t>Don't let personal convenience substitute for institutional process. A tool being useful to you isn't the same as it having been vetted for your patients collectively.</a:t>
            </a:r>
            <a:endParaRPr lang="en-US" sz="1400" dirty="0"/>
          </a:p>
        </p:txBody>
      </p:sp>
      <p:sp>
        <p:nvSpPr>
          <p:cNvPr id="13" name="Shape 11"/>
          <p:cNvSpPr/>
          <p:nvPr/>
        </p:nvSpPr>
        <p:spPr>
          <a:xfrm>
            <a:off x="548640" y="4526280"/>
            <a:ext cx="11094415" cy="1234440"/>
          </a:xfrm>
          <a:prstGeom prst="roundRect">
            <a:avLst>
              <a:gd name="adj" fmla="val 6667"/>
            </a:avLst>
          </a:prstGeom>
          <a:solidFill>
            <a:srgbClr val="F2F6F8"/>
          </a:solidFill>
          <a:ln/>
        </p:spPr>
      </p:sp>
      <p:sp>
        <p:nvSpPr>
          <p:cNvPr id="14" name="Shape 12"/>
          <p:cNvSpPr/>
          <p:nvPr/>
        </p:nvSpPr>
        <p:spPr>
          <a:xfrm>
            <a:off x="731520" y="4869180"/>
            <a:ext cx="548640" cy="548640"/>
          </a:xfrm>
          <a:prstGeom prst="ellipse">
            <a:avLst/>
          </a:prstGeom>
          <a:solidFill>
            <a:srgbClr val="2E7D5B"/>
          </a:solidFill>
          <a:ln/>
        </p:spPr>
      </p:sp>
      <p:sp>
        <p:nvSpPr>
          <p:cNvPr id="15" name="Text 13"/>
          <p:cNvSpPr/>
          <p:nvPr/>
        </p:nvSpPr>
        <p:spPr>
          <a:xfrm>
            <a:off x="731520" y="48691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p:nvPr/>
        </p:nvSpPr>
        <p:spPr>
          <a:xfrm>
            <a:off x="1508760" y="4526280"/>
            <a:ext cx="9951415" cy="1234440"/>
          </a:xfrm>
          <a:prstGeom prst="rect">
            <a:avLst/>
          </a:prstGeom>
          <a:noFill/>
          <a:ln/>
        </p:spPr>
        <p:txBody>
          <a:bodyPr wrap="square" lIns="0" tIns="0" rIns="0" bIns="0" rtlCol="0" anchor="ctr"/>
          <a:lstStyle/>
          <a:p>
            <a:pPr algn="l" indent="0" marL="0">
              <a:buNone/>
            </a:pPr>
            <a:r>
              <a:rPr lang="en-US" sz="1400" dirty="0">
                <a:solidFill>
                  <a:srgbClr val="1A2B33"/>
                </a:solidFill>
                <a:latin typeface="Calibri" pitchFamily="34" charset="0"/>
                <a:ea typeface="Calibri" pitchFamily="34" charset="-122"/>
                <a:cs typeface="Calibri" pitchFamily="34" charset="-120"/>
              </a:rPr>
              <a:t>Advocate rather than stay silent. Relevant regulatory or quality-assurance experience transfers here directly, even though it wasn't built for AI specifically.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E</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E</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Worked Exercise: Applying</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the Checklist</a:t>
            </a:r>
            <a:endParaRPr lang="en-US" sz="3000" dirty="0"/>
          </a:p>
        </p:txBody>
      </p:sp>
      <p:sp>
        <p:nvSpPr>
          <p:cNvPr id="6" name="Shape 4"/>
          <p:cNvSpPr/>
          <p:nvPr/>
        </p:nvSpPr>
        <p:spPr>
          <a:xfrm>
            <a:off x="2624328" y="4160520"/>
            <a:ext cx="1554480" cy="502920"/>
          </a:xfrm>
          <a:prstGeom prst="roundRect">
            <a:avLst>
              <a:gd name="adj" fmla="val 49091"/>
            </a:avLst>
          </a:prstGeom>
          <a:solidFill>
            <a:srgbClr val="B8792E"/>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THINK</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15</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B8792E"/>
                </a:solidFill>
                <a:latin typeface="Calibri" pitchFamily="34" charset="0"/>
                <a:ea typeface="Calibri" pitchFamily="34" charset="-122"/>
                <a:cs typeface="Calibri" pitchFamily="34" charset="-120"/>
              </a:rPr>
              <a:t>SECTION E · STEP 1 — READ THIS FIRST</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Run the checklist yourself before reading on</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16</a:t>
            </a:r>
            <a:endParaRPr lang="en-US" sz="1500" dirty="0"/>
          </a:p>
        </p:txBody>
      </p:sp>
      <p:sp>
        <p:nvSpPr>
          <p:cNvPr id="5" name="Shape 3"/>
          <p:cNvSpPr/>
          <p:nvPr/>
        </p:nvSpPr>
        <p:spPr>
          <a:xfrm>
            <a:off x="548640" y="1783080"/>
            <a:ext cx="11094415" cy="2743200"/>
          </a:xfrm>
          <a:prstGeom prst="roundRect">
            <a:avLst>
              <a:gd name="adj" fmla="val 3333"/>
            </a:avLst>
          </a:prstGeom>
          <a:solidFill>
            <a:srgbClr val="F2F6F8"/>
          </a:solidFill>
          <a:ln/>
        </p:spPr>
      </p:sp>
      <p:sp>
        <p:nvSpPr>
          <p:cNvPr id="6" name="Text 4"/>
          <p:cNvSpPr/>
          <p:nvPr/>
        </p:nvSpPr>
        <p:spPr>
          <a:xfrm>
            <a:off x="914400" y="2011680"/>
            <a:ext cx="2286000" cy="320040"/>
          </a:xfrm>
          <a:prstGeom prst="rect">
            <a:avLst/>
          </a:prstGeom>
          <a:noFill/>
          <a:ln/>
        </p:spPr>
        <p:txBody>
          <a:bodyPr wrap="square" lIns="0" tIns="0" rIns="0" bIns="0" rtlCol="0" anchor="ctr"/>
          <a:lstStyle/>
          <a:p>
            <a:pPr algn="l" indent="0" marL="0">
              <a:buNone/>
            </a:pPr>
            <a:r>
              <a:rPr lang="en-US" sz="1200" b="1" spc="100" kern="0" dirty="0">
                <a:solidFill>
                  <a:srgbClr val="B8792E"/>
                </a:solidFill>
                <a:latin typeface="Calibri" pitchFamily="34" charset="0"/>
                <a:ea typeface="Calibri" pitchFamily="34" charset="-122"/>
                <a:cs typeface="Calibri" pitchFamily="34" charset="-120"/>
              </a:rPr>
              <a:t>PROPOSAL</a:t>
            </a:r>
            <a:endParaRPr lang="en-US" sz="1200" dirty="0"/>
          </a:p>
        </p:txBody>
      </p:sp>
      <p:sp>
        <p:nvSpPr>
          <p:cNvPr id="7" name="Text 5"/>
          <p:cNvSpPr/>
          <p:nvPr/>
        </p:nvSpPr>
        <p:spPr>
          <a:xfrm>
            <a:off x="914400" y="2423160"/>
            <a:ext cx="10362895" cy="1965960"/>
          </a:xfrm>
          <a:prstGeom prst="rect">
            <a:avLst/>
          </a:prstGeom>
          <a:noFill/>
          <a:ln/>
        </p:spPr>
        <p:txBody>
          <a:bodyPr wrap="square" lIns="0" tIns="0" rIns="0" bIns="0" rtlCol="0" anchor="t"/>
          <a:lstStyle/>
          <a:p>
            <a:pPr algn="l" indent="0" marL="0">
              <a:lnSpc>
                <a:spcPct val="120000"/>
              </a:lnSpc>
              <a:buNone/>
            </a:pPr>
            <a:r>
              <a:rPr lang="en-US" sz="1550" dirty="0">
                <a:solidFill>
                  <a:srgbClr val="1A2B33"/>
                </a:solidFill>
                <a:latin typeface="Calibri" pitchFamily="34" charset="0"/>
                <a:ea typeface="Calibri" pitchFamily="34" charset="-122"/>
                <a:cs typeface="Calibri" pitchFamily="34" charset="-120"/>
              </a:rPr>
              <a:t>A regional health office is considering a smartphone-based AI tool that screens photographs of skin lesions and flags ones warranting urgent referral. It was developed and validated on patient populations in Southeast Asia, though not specifically in Timor-Leste, and is proposed as a way to extend dermatology triage capacity to rural health posts that currently have none. The office is asking for your clinical input before deciding whether to pilot it.</a:t>
            </a:r>
            <a:endParaRPr lang="en-US" sz="1550" dirty="0"/>
          </a:p>
        </p:txBody>
      </p:sp>
      <p:sp>
        <p:nvSpPr>
          <p:cNvPr id="8" name="Text 6"/>
          <p:cNvSpPr/>
          <p:nvPr/>
        </p:nvSpPr>
        <p:spPr>
          <a:xfrm>
            <a:off x="548640" y="4709160"/>
            <a:ext cx="11094415" cy="640080"/>
          </a:xfrm>
          <a:prstGeom prst="rect">
            <a:avLst/>
          </a:prstGeom>
          <a:noFill/>
          <a:ln/>
        </p:spPr>
        <p:txBody>
          <a:bodyPr wrap="square" lIns="0" tIns="0" rIns="0" bIns="0" rtlCol="0" anchor="ctr"/>
          <a:lstStyle/>
          <a:p>
            <a:pPr algn="ctr" indent="0" marL="0">
              <a:buNone/>
            </a:pPr>
            <a:r>
              <a:rPr lang="en-US" sz="1400" i="1" dirty="0">
                <a:solidFill>
                  <a:srgbClr val="5C7080"/>
                </a:solidFill>
                <a:latin typeface="Calibri" pitchFamily="34" charset="0"/>
                <a:ea typeface="Calibri" pitchFamily="34" charset="-122"/>
                <a:cs typeface="Calibri" pitchFamily="34" charset="-120"/>
              </a:rPr>
              <a:t>Before turning the page — run Section C's checklist against this proposal. Where are you most confident, and where are you most uncertain?</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B8792E"/>
                </a:solidFill>
                <a:latin typeface="Calibri" pitchFamily="34" charset="0"/>
                <a:ea typeface="Calibri" pitchFamily="34" charset="-122"/>
                <a:cs typeface="Calibri" pitchFamily="34" charset="-120"/>
              </a:rPr>
              <a:t>SECTION E · DISCUSSION</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Reasoning through a few of the items</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17</a:t>
            </a:r>
            <a:endParaRPr lang="en-US" sz="1500" dirty="0"/>
          </a:p>
        </p:txBody>
      </p:sp>
      <p:sp>
        <p:nvSpPr>
          <p:cNvPr id="5" name="Shape 3"/>
          <p:cNvSpPr/>
          <p:nvPr/>
        </p:nvSpPr>
        <p:spPr>
          <a:xfrm>
            <a:off x="548640" y="1783080"/>
            <a:ext cx="11094415" cy="1051560"/>
          </a:xfrm>
          <a:prstGeom prst="roundRect">
            <a:avLst>
              <a:gd name="adj" fmla="val 7826"/>
            </a:avLst>
          </a:prstGeom>
          <a:solidFill>
            <a:srgbClr val="F7EFE2"/>
          </a:solidFill>
          <a:ln/>
        </p:spPr>
      </p:sp>
      <p:sp>
        <p:nvSpPr>
          <p:cNvPr id="6" name="Shape 4"/>
          <p:cNvSpPr/>
          <p:nvPr/>
        </p:nvSpPr>
        <p:spPr>
          <a:xfrm>
            <a:off x="731520" y="2034540"/>
            <a:ext cx="548640" cy="548640"/>
          </a:xfrm>
          <a:prstGeom prst="ellipse">
            <a:avLst/>
          </a:prstGeom>
          <a:solidFill>
            <a:srgbClr val="B8792E"/>
          </a:solidFill>
          <a:ln/>
        </p:spPr>
      </p:sp>
      <p:sp>
        <p:nvSpPr>
          <p:cNvPr id="7" name="Text 5"/>
          <p:cNvSpPr/>
          <p:nvPr/>
        </p:nvSpPr>
        <p:spPr>
          <a:xfrm>
            <a:off x="731520" y="20345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1508760" y="1783080"/>
            <a:ext cx="9951415" cy="1051560"/>
          </a:xfrm>
          <a:prstGeom prst="rect">
            <a:avLst/>
          </a:prstGeom>
          <a:noFill/>
          <a:ln/>
        </p:spPr>
        <p:txBody>
          <a:bodyPr wrap="square" lIns="0" tIns="0" rIns="0" bIns="0" rtlCol="0" anchor="ctr"/>
          <a:lstStyle/>
          <a:p>
            <a:pPr algn="l" indent="0" marL="0">
              <a:buNone/>
            </a:pPr>
            <a:r>
              <a:rPr lang="en-US" sz="1350" dirty="0">
                <a:solidFill>
                  <a:srgbClr val="1A2B33"/>
                </a:solidFill>
                <a:latin typeface="Calibri" pitchFamily="34" charset="0"/>
                <a:ea typeface="Calibri" pitchFamily="34" charset="-122"/>
                <a:cs typeface="Calibri" pitchFamily="34" charset="-120"/>
              </a:rPr>
              <a:t>Validation population: closer to Timor-Leste than many alternatives, but still not the same — a real gap to name, not automatically disqualifying.</a:t>
            </a:r>
            <a:endParaRPr lang="en-US" sz="1350" dirty="0"/>
          </a:p>
        </p:txBody>
      </p:sp>
      <p:sp>
        <p:nvSpPr>
          <p:cNvPr id="9" name="Shape 7"/>
          <p:cNvSpPr/>
          <p:nvPr/>
        </p:nvSpPr>
        <p:spPr>
          <a:xfrm>
            <a:off x="548640" y="2926080"/>
            <a:ext cx="11094415" cy="1051560"/>
          </a:xfrm>
          <a:prstGeom prst="roundRect">
            <a:avLst>
              <a:gd name="adj" fmla="val 7826"/>
            </a:avLst>
          </a:prstGeom>
          <a:solidFill>
            <a:srgbClr val="F7EFE2"/>
          </a:solidFill>
          <a:ln/>
        </p:spPr>
      </p:sp>
      <p:sp>
        <p:nvSpPr>
          <p:cNvPr id="10" name="Shape 8"/>
          <p:cNvSpPr/>
          <p:nvPr/>
        </p:nvSpPr>
        <p:spPr>
          <a:xfrm>
            <a:off x="731520" y="3177540"/>
            <a:ext cx="548640" cy="548640"/>
          </a:xfrm>
          <a:prstGeom prst="ellipse">
            <a:avLst/>
          </a:prstGeom>
          <a:solidFill>
            <a:srgbClr val="B8792E"/>
          </a:solidFill>
          <a:ln/>
        </p:spPr>
      </p:sp>
      <p:sp>
        <p:nvSpPr>
          <p:cNvPr id="11" name="Text 9"/>
          <p:cNvSpPr/>
          <p:nvPr/>
        </p:nvSpPr>
        <p:spPr>
          <a:xfrm>
            <a:off x="731520" y="31775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1508760" y="2926080"/>
            <a:ext cx="9951415" cy="1051560"/>
          </a:xfrm>
          <a:prstGeom prst="rect">
            <a:avLst/>
          </a:prstGeom>
          <a:noFill/>
          <a:ln/>
        </p:spPr>
        <p:txBody>
          <a:bodyPr wrap="square" lIns="0" tIns="0" rIns="0" bIns="0" rtlCol="0" anchor="ctr"/>
          <a:lstStyle/>
          <a:p>
            <a:pPr algn="l" indent="0" marL="0">
              <a:buNone/>
            </a:pPr>
            <a:r>
              <a:rPr lang="en-US" sz="1350" dirty="0">
                <a:solidFill>
                  <a:srgbClr val="1A2B33"/>
                </a:solidFill>
                <a:latin typeface="Calibri" pitchFamily="34" charset="0"/>
                <a:ea typeface="Calibri" pitchFamily="34" charset="-122"/>
                <a:cs typeface="Calibri" pitchFamily="34" charset="-120"/>
              </a:rPr>
              <a:t>Failure mode: under-flagging an urgent lesion fails silently and dangerously; over-flagging burdens an already-stretched referral system.</a:t>
            </a:r>
            <a:endParaRPr lang="en-US" sz="1350" dirty="0"/>
          </a:p>
        </p:txBody>
      </p:sp>
      <p:sp>
        <p:nvSpPr>
          <p:cNvPr id="13" name="Shape 11"/>
          <p:cNvSpPr/>
          <p:nvPr/>
        </p:nvSpPr>
        <p:spPr>
          <a:xfrm>
            <a:off x="548640" y="4069080"/>
            <a:ext cx="11094415" cy="1051560"/>
          </a:xfrm>
          <a:prstGeom prst="roundRect">
            <a:avLst>
              <a:gd name="adj" fmla="val 7826"/>
            </a:avLst>
          </a:prstGeom>
          <a:solidFill>
            <a:srgbClr val="F7EFE2"/>
          </a:solidFill>
          <a:ln/>
        </p:spPr>
      </p:sp>
      <p:sp>
        <p:nvSpPr>
          <p:cNvPr id="14" name="Shape 12"/>
          <p:cNvSpPr/>
          <p:nvPr/>
        </p:nvSpPr>
        <p:spPr>
          <a:xfrm>
            <a:off x="731520" y="4320540"/>
            <a:ext cx="548640" cy="548640"/>
          </a:xfrm>
          <a:prstGeom prst="ellipse">
            <a:avLst/>
          </a:prstGeom>
          <a:solidFill>
            <a:srgbClr val="B8792E"/>
          </a:solidFill>
          <a:ln/>
        </p:spPr>
      </p:sp>
      <p:sp>
        <p:nvSpPr>
          <p:cNvPr id="15" name="Text 13"/>
          <p:cNvSpPr/>
          <p:nvPr/>
        </p:nvSpPr>
        <p:spPr>
          <a:xfrm>
            <a:off x="731520" y="43205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p:nvPr/>
        </p:nvSpPr>
        <p:spPr>
          <a:xfrm>
            <a:off x="1508760" y="4069080"/>
            <a:ext cx="9951415" cy="1051560"/>
          </a:xfrm>
          <a:prstGeom prst="rect">
            <a:avLst/>
          </a:prstGeom>
          <a:noFill/>
          <a:ln/>
        </p:spPr>
        <p:txBody>
          <a:bodyPr wrap="square" lIns="0" tIns="0" rIns="0" bIns="0" rtlCol="0" anchor="ctr"/>
          <a:lstStyle/>
          <a:p>
            <a:pPr algn="l" indent="0" marL="0">
              <a:buNone/>
            </a:pPr>
            <a:r>
              <a:rPr lang="en-US" sz="1350" dirty="0">
                <a:solidFill>
                  <a:srgbClr val="1A2B33"/>
                </a:solidFill>
                <a:latin typeface="Calibri" pitchFamily="34" charset="0"/>
                <a:ea typeface="Calibri" pitchFamily="34" charset="-122"/>
                <a:cs typeface="Calibri" pitchFamily="34" charset="-120"/>
              </a:rPr>
              <a:t>Override path: has to be usable by non-specialist staff at rural posts, not just a dermatologist — otherwise it isn't a real override here.</a:t>
            </a:r>
            <a:endParaRPr lang="en-US" sz="1350" dirty="0"/>
          </a:p>
        </p:txBody>
      </p:sp>
      <p:sp>
        <p:nvSpPr>
          <p:cNvPr id="17" name="Shape 15"/>
          <p:cNvSpPr/>
          <p:nvPr/>
        </p:nvSpPr>
        <p:spPr>
          <a:xfrm>
            <a:off x="548640" y="5212080"/>
            <a:ext cx="11094415" cy="1051560"/>
          </a:xfrm>
          <a:prstGeom prst="roundRect">
            <a:avLst>
              <a:gd name="adj" fmla="val 7826"/>
            </a:avLst>
          </a:prstGeom>
          <a:solidFill>
            <a:srgbClr val="F7EFE2"/>
          </a:solidFill>
          <a:ln/>
        </p:spPr>
      </p:sp>
      <p:sp>
        <p:nvSpPr>
          <p:cNvPr id="18" name="Shape 16"/>
          <p:cNvSpPr/>
          <p:nvPr/>
        </p:nvSpPr>
        <p:spPr>
          <a:xfrm>
            <a:off x="731520" y="5463540"/>
            <a:ext cx="548640" cy="548640"/>
          </a:xfrm>
          <a:prstGeom prst="ellipse">
            <a:avLst/>
          </a:prstGeom>
          <a:solidFill>
            <a:srgbClr val="B8792E"/>
          </a:solidFill>
          <a:ln/>
        </p:spPr>
      </p:sp>
      <p:sp>
        <p:nvSpPr>
          <p:cNvPr id="19" name="Text 17"/>
          <p:cNvSpPr/>
          <p:nvPr/>
        </p:nvSpPr>
        <p:spPr>
          <a:xfrm>
            <a:off x="731520" y="546354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0" name="Text 18"/>
          <p:cNvSpPr/>
          <p:nvPr/>
        </p:nvSpPr>
        <p:spPr>
          <a:xfrm>
            <a:off x="1508760" y="5212080"/>
            <a:ext cx="9951415" cy="1051560"/>
          </a:xfrm>
          <a:prstGeom prst="rect">
            <a:avLst/>
          </a:prstGeom>
          <a:noFill/>
          <a:ln/>
        </p:spPr>
        <p:txBody>
          <a:bodyPr wrap="square" lIns="0" tIns="0" rIns="0" bIns="0" rtlCol="0" anchor="ctr"/>
          <a:lstStyle/>
          <a:p>
            <a:pPr algn="l" indent="0" marL="0">
              <a:buNone/>
            </a:pPr>
            <a:r>
              <a:rPr lang="en-US" sz="1350" dirty="0">
                <a:solidFill>
                  <a:srgbClr val="1A2B33"/>
                </a:solidFill>
                <a:latin typeface="Calibri" pitchFamily="34" charset="0"/>
                <a:ea typeface="Calibri" pitchFamily="34" charset="-122"/>
                <a:cs typeface="Calibri" pitchFamily="34" charset="-120"/>
              </a:rPr>
              <a:t>Accountability: a regional-office-level rollout raises this at an institutional scale — worth surfacing before a pilot begins, not after.</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4F6C"/>
        </a:solidFill>
      </p:bgPr>
    </p:bg>
    <p:spTree>
      <p:nvGrpSpPr>
        <p:cNvPr id="1" name=""/>
        <p:cNvGrpSpPr/>
        <p:nvPr/>
      </p:nvGrpSpPr>
      <p:grpSpPr>
        <a:xfrm>
          <a:off x="0" y="0"/>
          <a:ext cx="0" cy="0"/>
          <a:chOff x="0" y="0"/>
          <a:chExt cx="0" cy="0"/>
        </a:xfrm>
      </p:grpSpPr>
      <p:sp>
        <p:nvSpPr>
          <p:cNvPr id="2" name="Shape 0"/>
          <p:cNvSpPr/>
          <p:nvPr/>
        </p:nvSpPr>
        <p:spPr>
          <a:xfrm>
            <a:off x="822960" y="2468880"/>
            <a:ext cx="1463040" cy="1463040"/>
          </a:xfrm>
          <a:prstGeom prst="ellipse">
            <a:avLst/>
          </a:prstGeom>
          <a:solidFill>
            <a:srgbClr val="083344"/>
          </a:solidFill>
          <a:ln/>
        </p:spPr>
      </p:sp>
      <p:sp>
        <p:nvSpPr>
          <p:cNvPr id="3" name="Text 1"/>
          <p:cNvSpPr/>
          <p:nvPr/>
        </p:nvSpPr>
        <p:spPr>
          <a:xfrm>
            <a:off x="822960" y="2468880"/>
            <a:ext cx="1463040" cy="1463040"/>
          </a:xfrm>
          <a:prstGeom prst="rect">
            <a:avLst/>
          </a:prstGeom>
          <a:noFill/>
          <a:ln/>
        </p:spPr>
        <p:txBody>
          <a:bodyPr wrap="square" lIns="0" tIns="0" rIns="0" bIns="0" rtlCol="0" anchor="ctr"/>
          <a:lstStyle/>
          <a:p>
            <a:pPr algn="ctr" indent="0" marL="0">
              <a:buNone/>
            </a:pPr>
            <a:r>
              <a:rPr lang="en-US" sz="4600" b="1" dirty="0">
                <a:solidFill>
                  <a:srgbClr val="FFFFFF"/>
                </a:solidFill>
                <a:latin typeface="Cambria" pitchFamily="34" charset="0"/>
                <a:ea typeface="Cambria" pitchFamily="34" charset="-122"/>
                <a:cs typeface="Cambria" pitchFamily="34" charset="-120"/>
              </a:rPr>
              <a:t>F</a:t>
            </a:r>
            <a:endParaRPr lang="en-US" sz="4600" dirty="0"/>
          </a:p>
        </p:txBody>
      </p:sp>
      <p:sp>
        <p:nvSpPr>
          <p:cNvPr id="4" name="Text 2"/>
          <p:cNvSpPr/>
          <p:nvPr/>
        </p:nvSpPr>
        <p:spPr>
          <a:xfrm>
            <a:off x="2606040" y="2560320"/>
            <a:ext cx="3657600" cy="365760"/>
          </a:xfrm>
          <a:prstGeom prst="rect">
            <a:avLst/>
          </a:prstGeom>
          <a:noFill/>
          <a:ln/>
        </p:spPr>
        <p:txBody>
          <a:bodyPr wrap="square" lIns="0" tIns="0" rIns="0" bIns="0" rtlCol="0" anchor="ctr"/>
          <a:lstStyle/>
          <a:p>
            <a:pPr algn="l" indent="0" marL="0">
              <a:buNone/>
            </a:pPr>
            <a:r>
              <a:rPr lang="en-US" sz="1500" b="1" spc="150" kern="0" dirty="0">
                <a:solidFill>
                  <a:srgbClr val="5FA8D3"/>
                </a:solidFill>
                <a:latin typeface="Calibri" pitchFamily="34" charset="0"/>
                <a:ea typeface="Calibri" pitchFamily="34" charset="-122"/>
                <a:cs typeface="Calibri" pitchFamily="34" charset="-120"/>
              </a:rPr>
              <a:t>SECTION F</a:t>
            </a:r>
            <a:endParaRPr lang="en-US" sz="1500" dirty="0"/>
          </a:p>
        </p:txBody>
      </p:sp>
      <p:sp>
        <p:nvSpPr>
          <p:cNvPr id="5" name="Text 3"/>
          <p:cNvSpPr/>
          <p:nvPr/>
        </p:nvSpPr>
        <p:spPr>
          <a:xfrm>
            <a:off x="2606040" y="2926080"/>
            <a:ext cx="8869680" cy="1280160"/>
          </a:xfrm>
          <a:prstGeom prst="rect">
            <a:avLst/>
          </a:prstGeom>
          <a:noFill/>
          <a:ln/>
        </p:spPr>
        <p:txBody>
          <a:bodyPr wrap="square" lIns="0" tIns="0" rIns="0" bIns="0" rtlCol="0" anchor="ctr"/>
          <a:lstStyle/>
          <a:p>
            <a:pPr algn="l" indent="0" marL="0">
              <a:buNone/>
            </a:pPr>
            <a:r>
              <a:rPr lang="en-US" sz="3000" b="1" dirty="0">
                <a:solidFill>
                  <a:srgbClr val="FFFFFF"/>
                </a:solidFill>
                <a:latin typeface="Cambria" pitchFamily="34" charset="0"/>
                <a:ea typeface="Cambria" pitchFamily="34" charset="-122"/>
                <a:cs typeface="Cambria" pitchFamily="34" charset="-120"/>
              </a:rPr>
              <a:t>Advocating for Locally</a:t>
            </a:r>
            <a:endParaRPr lang="en-US" sz="3000" dirty="0"/>
          </a:p>
          <a:p>
            <a:pPr algn="l" indent="0" marL="0">
              <a:buNone/>
            </a:pPr>
            <a:r>
              <a:rPr lang="en-US" sz="3000" b="1" dirty="0">
                <a:solidFill>
                  <a:srgbClr val="FFFFFF"/>
                </a:solidFill>
                <a:latin typeface="Cambria" pitchFamily="34" charset="0"/>
                <a:ea typeface="Cambria" pitchFamily="34" charset="-122"/>
                <a:cs typeface="Cambria" pitchFamily="34" charset="-120"/>
              </a:rPr>
              <a:t>Validated Tools</a:t>
            </a:r>
            <a:endParaRPr lang="en-US" sz="3000" dirty="0"/>
          </a:p>
        </p:txBody>
      </p:sp>
      <p:sp>
        <p:nvSpPr>
          <p:cNvPr id="6" name="Shape 4"/>
          <p:cNvSpPr/>
          <p:nvPr/>
        </p:nvSpPr>
        <p:spPr>
          <a:xfrm>
            <a:off x="2624328" y="4160520"/>
            <a:ext cx="1554480" cy="502920"/>
          </a:xfrm>
          <a:prstGeom prst="roundRect">
            <a:avLst>
              <a:gd name="adj" fmla="val 49091"/>
            </a:avLst>
          </a:prstGeom>
          <a:solidFill>
            <a:srgbClr val="B8792E"/>
          </a:solidFill>
          <a:ln/>
        </p:spPr>
      </p:sp>
      <p:sp>
        <p:nvSpPr>
          <p:cNvPr id="7" name="Text 5"/>
          <p:cNvSpPr/>
          <p:nvPr/>
        </p:nvSpPr>
        <p:spPr>
          <a:xfrm>
            <a:off x="2624328" y="4160520"/>
            <a:ext cx="1554480" cy="5029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THINK</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18</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B8792E"/>
                </a:solidFill>
                <a:latin typeface="Calibri" pitchFamily="34" charset="0"/>
                <a:ea typeface="Calibri" pitchFamily="34" charset="-122"/>
                <a:cs typeface="Calibri" pitchFamily="34" charset="-120"/>
              </a:rPr>
              <a:t>SECTION F · OPENING THE CONVERSATION</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400" b="1" dirty="0">
                <a:solidFill>
                  <a:srgbClr val="1A2B33"/>
                </a:solidFill>
                <a:latin typeface="Cambria" pitchFamily="34" charset="0"/>
                <a:ea typeface="Cambria" pitchFamily="34" charset="-122"/>
                <a:cs typeface="Cambria" pitchFamily="34" charset="-120"/>
              </a:rPr>
              <a:t>Language that opens a conversation, not closes one</a:t>
            </a:r>
            <a:endParaRPr lang="en-US" sz="24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19</a:t>
            </a:r>
            <a:endParaRPr lang="en-US" sz="1500" dirty="0"/>
          </a:p>
        </p:txBody>
      </p:sp>
      <p:sp>
        <p:nvSpPr>
          <p:cNvPr id="5" name="Shape 3"/>
          <p:cNvSpPr/>
          <p:nvPr/>
        </p:nvSpPr>
        <p:spPr>
          <a:xfrm>
            <a:off x="548640" y="1783080"/>
            <a:ext cx="11094415" cy="2286000"/>
          </a:xfrm>
          <a:prstGeom prst="roundRect">
            <a:avLst>
              <a:gd name="adj" fmla="val 3600"/>
            </a:avLst>
          </a:prstGeom>
          <a:solidFill>
            <a:srgbClr val="F2F6F8"/>
          </a:solidFill>
          <a:ln/>
        </p:spPr>
      </p:sp>
      <p:sp>
        <p:nvSpPr>
          <p:cNvPr id="6" name="Text 4"/>
          <p:cNvSpPr/>
          <p:nvPr/>
        </p:nvSpPr>
        <p:spPr>
          <a:xfrm>
            <a:off x="822960" y="1947672"/>
            <a:ext cx="10545775" cy="320040"/>
          </a:xfrm>
          <a:prstGeom prst="rect">
            <a:avLst/>
          </a:prstGeom>
          <a:noFill/>
          <a:ln/>
        </p:spPr>
        <p:txBody>
          <a:bodyPr wrap="square" lIns="0" tIns="0" rIns="0" bIns="0" rtlCol="0" anchor="ctr"/>
          <a:lstStyle/>
          <a:p>
            <a:pPr algn="l" indent="0" marL="0">
              <a:buNone/>
            </a:pPr>
            <a:r>
              <a:rPr lang="en-US" sz="1500" b="1" dirty="0">
                <a:solidFill>
                  <a:srgbClr val="1A2B33"/>
                </a:solidFill>
                <a:latin typeface="Cambria" pitchFamily="34" charset="0"/>
                <a:ea typeface="Cambria" pitchFamily="34" charset="-122"/>
                <a:cs typeface="Cambria" pitchFamily="34" charset="-120"/>
              </a:rPr>
              <a:t>Raising a validation concern with institutional leadership</a:t>
            </a:r>
            <a:endParaRPr lang="en-US" sz="1500" dirty="0"/>
          </a:p>
        </p:txBody>
      </p:sp>
      <p:sp>
        <p:nvSpPr>
          <p:cNvPr id="7" name="Text 5"/>
          <p:cNvSpPr/>
          <p:nvPr/>
        </p:nvSpPr>
        <p:spPr>
          <a:xfrm>
            <a:off x="822960" y="2331720"/>
            <a:ext cx="10545775" cy="1371600"/>
          </a:xfrm>
          <a:prstGeom prst="rect">
            <a:avLst/>
          </a:prstGeom>
          <a:noFill/>
          <a:ln/>
        </p:spPr>
        <p:txBody>
          <a:bodyPr wrap="square" lIns="0" tIns="0" rIns="0" bIns="0" rtlCol="0" anchor="t"/>
          <a:lstStyle/>
          <a:p>
            <a:pPr algn="l" indent="0" marL="0">
              <a:lnSpc>
                <a:spcPct val="110000"/>
              </a:lnSpc>
              <a:buNone/>
            </a:pPr>
            <a:r>
              <a:rPr lang="en-US" sz="1300" b="1" dirty="0">
                <a:solidFill>
                  <a:srgbClr val="2E7D5B"/>
                </a:solidFill>
                <a:latin typeface="Calibri" pitchFamily="34" charset="0"/>
                <a:ea typeface="Calibri" pitchFamily="34" charset="-122"/>
                <a:cs typeface="Calibri" pitchFamily="34" charset="-120"/>
              </a:rPr>
              <a:t>Say: </a:t>
            </a:r>
            <a:pPr algn="l" indent="0" marL="0">
              <a:lnSpc>
                <a:spcPct val="110000"/>
              </a:lnSpc>
              <a:buNone/>
            </a:pPr>
            <a:r>
              <a:rPr lang="en-US" sz="1300" dirty="0">
                <a:solidFill>
                  <a:srgbClr val="1A2B33"/>
                </a:solidFill>
                <a:latin typeface="Calibri" pitchFamily="34" charset="0"/>
                <a:ea typeface="Calibri" pitchFamily="34" charset="-122"/>
                <a:cs typeface="Calibri" pitchFamily="34" charset="-120"/>
              </a:rPr>
              <a:t>“Before we roll this out system-wide, I'd like to see how it performs on a small local pilot — can we test it against outcomes we already know, on our own patients, before wider adoption?”</a:t>
            </a:r>
            <a:endParaRPr lang="en-US" sz="1300" dirty="0"/>
          </a:p>
        </p:txBody>
      </p:sp>
      <p:sp>
        <p:nvSpPr>
          <p:cNvPr id="8" name="Text 6"/>
          <p:cNvSpPr/>
          <p:nvPr/>
        </p:nvSpPr>
        <p:spPr>
          <a:xfrm>
            <a:off x="822960" y="3566160"/>
            <a:ext cx="10545775" cy="457200"/>
          </a:xfrm>
          <a:prstGeom prst="rect">
            <a:avLst/>
          </a:prstGeom>
          <a:noFill/>
          <a:ln/>
        </p:spPr>
        <p:txBody>
          <a:bodyPr wrap="square" lIns="0" tIns="0" rIns="0" bIns="0" rtlCol="0" anchor="t"/>
          <a:lstStyle/>
          <a:p>
            <a:pPr algn="l" indent="0" marL="0">
              <a:lnSpc>
                <a:spcPct val="105000"/>
              </a:lnSpc>
              <a:buNone/>
            </a:pPr>
            <a:r>
              <a:rPr lang="en-US" sz="1200" b="1" dirty="0">
                <a:solidFill>
                  <a:srgbClr val="E4572E"/>
                </a:solidFill>
                <a:latin typeface="Calibri" pitchFamily="34" charset="0"/>
                <a:ea typeface="Calibri" pitchFamily="34" charset="-122"/>
                <a:cs typeface="Calibri" pitchFamily="34" charset="-120"/>
              </a:rPr>
              <a:t>Avoid: </a:t>
            </a:r>
            <a:pPr algn="l" indent="0" marL="0">
              <a:lnSpc>
                <a:spcPct val="105000"/>
              </a:lnSpc>
              <a:buNone/>
            </a:pPr>
            <a:r>
              <a:rPr lang="en-US" sz="1200" i="1" dirty="0">
                <a:solidFill>
                  <a:srgbClr val="5C7080"/>
                </a:solidFill>
                <a:latin typeface="Calibri" pitchFamily="34" charset="0"/>
                <a:ea typeface="Calibri" pitchFamily="34" charset="-122"/>
                <a:cs typeface="Calibri" pitchFamily="34" charset="-120"/>
              </a:rPr>
              <a:t>Framing it as a blanket refusal — that forecloses a conversation about legitimate benefit.</a:t>
            </a:r>
            <a:endParaRPr lang="en-US" sz="1200" dirty="0"/>
          </a:p>
        </p:txBody>
      </p:sp>
      <p:sp>
        <p:nvSpPr>
          <p:cNvPr id="9" name="Shape 7"/>
          <p:cNvSpPr/>
          <p:nvPr/>
        </p:nvSpPr>
        <p:spPr>
          <a:xfrm>
            <a:off x="548640" y="4206240"/>
            <a:ext cx="11094415" cy="2286000"/>
          </a:xfrm>
          <a:prstGeom prst="roundRect">
            <a:avLst>
              <a:gd name="adj" fmla="val 3600"/>
            </a:avLst>
          </a:prstGeom>
          <a:solidFill>
            <a:srgbClr val="F2F6F8"/>
          </a:solidFill>
          <a:ln/>
        </p:spPr>
      </p:sp>
      <p:sp>
        <p:nvSpPr>
          <p:cNvPr id="10" name="Text 8"/>
          <p:cNvSpPr/>
          <p:nvPr/>
        </p:nvSpPr>
        <p:spPr>
          <a:xfrm>
            <a:off x="822960" y="4370832"/>
            <a:ext cx="10545775" cy="320040"/>
          </a:xfrm>
          <a:prstGeom prst="rect">
            <a:avLst/>
          </a:prstGeom>
          <a:noFill/>
          <a:ln/>
        </p:spPr>
        <p:txBody>
          <a:bodyPr wrap="square" lIns="0" tIns="0" rIns="0" bIns="0" rtlCol="0" anchor="ctr"/>
          <a:lstStyle/>
          <a:p>
            <a:pPr algn="l" indent="0" marL="0">
              <a:buNone/>
            </a:pPr>
            <a:r>
              <a:rPr lang="en-US" sz="1500" b="1" dirty="0">
                <a:solidFill>
                  <a:srgbClr val="1A2B33"/>
                </a:solidFill>
                <a:latin typeface="Cambria" pitchFamily="34" charset="0"/>
                <a:ea typeface="Cambria" pitchFamily="34" charset="-122"/>
                <a:cs typeface="Cambria" pitchFamily="34" charset="-120"/>
              </a:rPr>
              <a:t>Engaging a vendor or ministry contact</a:t>
            </a:r>
            <a:endParaRPr lang="en-US" sz="1500" dirty="0"/>
          </a:p>
        </p:txBody>
      </p:sp>
      <p:sp>
        <p:nvSpPr>
          <p:cNvPr id="11" name="Text 9"/>
          <p:cNvSpPr/>
          <p:nvPr/>
        </p:nvSpPr>
        <p:spPr>
          <a:xfrm>
            <a:off x="822960" y="4754880"/>
            <a:ext cx="10545775" cy="1371600"/>
          </a:xfrm>
          <a:prstGeom prst="rect">
            <a:avLst/>
          </a:prstGeom>
          <a:noFill/>
          <a:ln/>
        </p:spPr>
        <p:txBody>
          <a:bodyPr wrap="square" lIns="0" tIns="0" rIns="0" bIns="0" rtlCol="0" anchor="t"/>
          <a:lstStyle/>
          <a:p>
            <a:pPr algn="l" indent="0" marL="0">
              <a:lnSpc>
                <a:spcPct val="110000"/>
              </a:lnSpc>
              <a:buNone/>
            </a:pPr>
            <a:r>
              <a:rPr lang="en-US" sz="1300" b="1" dirty="0">
                <a:solidFill>
                  <a:srgbClr val="2E7D5B"/>
                </a:solidFill>
                <a:latin typeface="Calibri" pitchFamily="34" charset="0"/>
                <a:ea typeface="Calibri" pitchFamily="34" charset="-122"/>
                <a:cs typeface="Calibri" pitchFamily="34" charset="-120"/>
              </a:rPr>
              <a:t>Say: </a:t>
            </a:r>
            <a:pPr algn="l" indent="0" marL="0">
              <a:lnSpc>
                <a:spcPct val="110000"/>
              </a:lnSpc>
              <a:buNone/>
            </a:pPr>
            <a:r>
              <a:rPr lang="en-US" sz="1300" dirty="0">
                <a:solidFill>
                  <a:srgbClr val="1A2B33"/>
                </a:solidFill>
                <a:latin typeface="Calibri" pitchFamily="34" charset="0"/>
                <a:ea typeface="Calibri" pitchFamily="34" charset="-122"/>
                <a:cs typeface="Calibri" pitchFamily="34" charset="-120"/>
              </a:rPr>
              <a:t>“Can you share what population this was validated on, and whether there's a plan for local validation here?”</a:t>
            </a:r>
            <a:endParaRPr lang="en-US" sz="1300" dirty="0"/>
          </a:p>
        </p:txBody>
      </p:sp>
      <p:sp>
        <p:nvSpPr>
          <p:cNvPr id="12" name="Text 10"/>
          <p:cNvSpPr/>
          <p:nvPr/>
        </p:nvSpPr>
        <p:spPr>
          <a:xfrm>
            <a:off x="822960" y="5989320"/>
            <a:ext cx="10545775" cy="457200"/>
          </a:xfrm>
          <a:prstGeom prst="rect">
            <a:avLst/>
          </a:prstGeom>
          <a:noFill/>
          <a:ln/>
        </p:spPr>
        <p:txBody>
          <a:bodyPr wrap="square" lIns="0" tIns="0" rIns="0" bIns="0" rtlCol="0" anchor="t"/>
          <a:lstStyle/>
          <a:p>
            <a:pPr algn="l" indent="0" marL="0">
              <a:lnSpc>
                <a:spcPct val="105000"/>
              </a:lnSpc>
              <a:buNone/>
            </a:pPr>
            <a:r>
              <a:rPr lang="en-US" sz="1200" b="1" dirty="0">
                <a:solidFill>
                  <a:srgbClr val="E4572E"/>
                </a:solidFill>
                <a:latin typeface="Calibri" pitchFamily="34" charset="0"/>
                <a:ea typeface="Calibri" pitchFamily="34" charset="-122"/>
                <a:cs typeface="Calibri" pitchFamily="34" charset="-120"/>
              </a:rPr>
              <a:t>Avoid: </a:t>
            </a:r>
            <a:pPr algn="l" indent="0" marL="0">
              <a:lnSpc>
                <a:spcPct val="105000"/>
              </a:lnSpc>
              <a:buNone/>
            </a:pPr>
            <a:r>
              <a:rPr lang="en-US" sz="1200" i="1" dirty="0">
                <a:solidFill>
                  <a:srgbClr val="5C7080"/>
                </a:solidFill>
                <a:latin typeface="Calibri" pitchFamily="34" charset="0"/>
                <a:ea typeface="Calibri" pitchFamily="34" charset="-122"/>
                <a:cs typeface="Calibri" pitchFamily="34" charset="-120"/>
              </a:rPr>
              <a:t>Assuming silence means no gap exists — the absence of a clear answer is itself the finding.</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B8792E"/>
                </a:solidFill>
                <a:latin typeface="Calibri" pitchFamily="34" charset="0"/>
                <a:ea typeface="Calibri" pitchFamily="34" charset="-122"/>
                <a:cs typeface="Calibri" pitchFamily="34" charset="-120"/>
              </a:rPr>
              <a:t>SECTION F · LIVE DISCUSSION</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600" b="1" dirty="0">
                <a:solidFill>
                  <a:srgbClr val="1A2B33"/>
                </a:solidFill>
                <a:latin typeface="Cambria" pitchFamily="34" charset="0"/>
                <a:ea typeface="Cambria" pitchFamily="34" charset="-122"/>
                <a:cs typeface="Cambria" pitchFamily="34" charset="-120"/>
              </a:rPr>
              <a:t>What actually works, in practice</a:t>
            </a:r>
            <a:endParaRPr lang="en-US" sz="2600" dirty="0"/>
          </a:p>
        </p:txBody>
      </p:sp>
      <p:sp>
        <p:nvSpPr>
          <p:cNvPr id="4" name="Text 2"/>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20</a:t>
            </a:r>
            <a:endParaRPr lang="en-US" sz="1500" dirty="0"/>
          </a:p>
        </p:txBody>
      </p:sp>
      <p:sp>
        <p:nvSpPr>
          <p:cNvPr id="5" name="Shape 3"/>
          <p:cNvSpPr/>
          <p:nvPr/>
        </p:nvSpPr>
        <p:spPr>
          <a:xfrm>
            <a:off x="548640" y="2011680"/>
            <a:ext cx="11094415" cy="1828800"/>
          </a:xfrm>
          <a:prstGeom prst="roundRect">
            <a:avLst>
              <a:gd name="adj" fmla="val 5000"/>
            </a:avLst>
          </a:prstGeom>
          <a:solidFill>
            <a:srgbClr val="F7EFE2"/>
          </a:solidFill>
          <a:ln/>
        </p:spPr>
      </p:sp>
      <p:sp>
        <p:nvSpPr>
          <p:cNvPr id="6" name="Text 4"/>
          <p:cNvSpPr/>
          <p:nvPr/>
        </p:nvSpPr>
        <p:spPr>
          <a:xfrm>
            <a:off x="914400" y="2240280"/>
            <a:ext cx="10362895" cy="1371600"/>
          </a:xfrm>
          <a:prstGeom prst="rect">
            <a:avLst/>
          </a:prstGeom>
          <a:noFill/>
          <a:ln/>
        </p:spPr>
        <p:txBody>
          <a:bodyPr wrap="square" lIns="0" tIns="0" rIns="0" bIns="0" rtlCol="0" anchor="ctr"/>
          <a:lstStyle/>
          <a:p>
            <a:pPr algn="l" indent="0" marL="0">
              <a:lnSpc>
                <a:spcPct val="120000"/>
              </a:lnSpc>
              <a:buNone/>
            </a:pPr>
            <a:r>
              <a:rPr lang="en-US" sz="1600" dirty="0">
                <a:solidFill>
                  <a:srgbClr val="1A2B33"/>
                </a:solidFill>
                <a:latin typeface="Calibri" pitchFamily="34" charset="0"/>
                <a:ea typeface="Calibri" pitchFamily="34" charset="-122"/>
                <a:cs typeface="Calibri" pitchFamily="34" charset="-120"/>
              </a:rPr>
              <a:t>In the live group discussion, you'll compare notes on what has actually worked, or hasn't, when advocating for this in your own institution — the practical obstacles are usually more instructive than the principle itself.</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65760"/>
            <a:ext cx="11094415" cy="365760"/>
          </a:xfrm>
          <a:prstGeom prst="rect">
            <a:avLst/>
          </a:prstGeom>
          <a:noFill/>
          <a:ln/>
        </p:spPr>
        <p:txBody>
          <a:bodyPr wrap="square" lIns="0" tIns="0" rIns="0" bIns="0" rtlCol="0" anchor="ctr"/>
          <a:lstStyle/>
          <a:p>
            <a:pPr algn="l" indent="0" marL="0">
              <a:buNone/>
            </a:pPr>
            <a:r>
              <a:rPr lang="en-US" sz="1500" b="1" spc="150" kern="0" dirty="0">
                <a:solidFill>
                  <a:srgbClr val="0B4F6C"/>
                </a:solidFill>
                <a:latin typeface="Calibri" pitchFamily="34" charset="0"/>
                <a:ea typeface="Calibri" pitchFamily="34" charset="-122"/>
                <a:cs typeface="Calibri" pitchFamily="34" charset="-120"/>
              </a:rPr>
              <a:t>BEFORE YOU MOVE ON</a:t>
            </a:r>
            <a:endParaRPr lang="en-US" sz="1500" dirty="0"/>
          </a:p>
        </p:txBody>
      </p:sp>
      <p:sp>
        <p:nvSpPr>
          <p:cNvPr id="3" name="Text 1"/>
          <p:cNvSpPr/>
          <p:nvPr/>
        </p:nvSpPr>
        <p:spPr>
          <a:xfrm>
            <a:off x="548640" y="777240"/>
            <a:ext cx="11094415" cy="640080"/>
          </a:xfrm>
          <a:prstGeom prst="rect">
            <a:avLst/>
          </a:prstGeom>
          <a:noFill/>
          <a:ln/>
        </p:spPr>
        <p:txBody>
          <a:bodyPr wrap="square" lIns="0" tIns="0" rIns="0" bIns="0" rtlCol="0" anchor="ctr"/>
          <a:lstStyle/>
          <a:p>
            <a:pPr algn="l" indent="0" marL="0">
              <a:buNone/>
            </a:pPr>
            <a:r>
              <a:rPr lang="en-US" sz="2800" b="1" dirty="0">
                <a:solidFill>
                  <a:srgbClr val="1A2B33"/>
                </a:solidFill>
                <a:latin typeface="Cambria" pitchFamily="34" charset="0"/>
                <a:ea typeface="Cambria" pitchFamily="34" charset="-122"/>
                <a:cs typeface="Cambria" pitchFamily="34" charset="-120"/>
              </a:rPr>
              <a:t>Module 5 summary</a:t>
            </a:r>
            <a:endParaRPr lang="en-US" sz="2800" dirty="0"/>
          </a:p>
        </p:txBody>
      </p:sp>
      <p:sp>
        <p:nvSpPr>
          <p:cNvPr id="4" name="Shape 2"/>
          <p:cNvSpPr/>
          <p:nvPr/>
        </p:nvSpPr>
        <p:spPr>
          <a:xfrm>
            <a:off x="548640" y="1691640"/>
            <a:ext cx="11094415" cy="1463040"/>
          </a:xfrm>
          <a:prstGeom prst="roundRect">
            <a:avLst>
              <a:gd name="adj" fmla="val 5625"/>
            </a:avLst>
          </a:prstGeom>
          <a:solidFill>
            <a:srgbClr val="E8F2ED"/>
          </a:solidFill>
          <a:ln/>
        </p:spPr>
      </p:sp>
      <p:sp>
        <p:nvSpPr>
          <p:cNvPr id="5" name="Shape 3"/>
          <p:cNvSpPr/>
          <p:nvPr/>
        </p:nvSpPr>
        <p:spPr>
          <a:xfrm>
            <a:off x="868680" y="2057400"/>
            <a:ext cx="1508760" cy="731520"/>
          </a:xfrm>
          <a:prstGeom prst="roundRect">
            <a:avLst>
              <a:gd name="adj" fmla="val 50000"/>
            </a:avLst>
          </a:prstGeom>
          <a:solidFill>
            <a:srgbClr val="2E7D5B"/>
          </a:solidFill>
          <a:ln/>
        </p:spPr>
      </p:sp>
      <p:sp>
        <p:nvSpPr>
          <p:cNvPr id="6" name="Text 4"/>
          <p:cNvSpPr/>
          <p:nvPr/>
        </p:nvSpPr>
        <p:spPr>
          <a:xfrm>
            <a:off x="868680" y="2057400"/>
            <a:ext cx="1508760" cy="73152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KNOW</a:t>
            </a:r>
            <a:endParaRPr lang="en-US" sz="1500" dirty="0"/>
          </a:p>
        </p:txBody>
      </p:sp>
      <p:sp>
        <p:nvSpPr>
          <p:cNvPr id="7" name="Text 5"/>
          <p:cNvSpPr/>
          <p:nvPr/>
        </p:nvSpPr>
        <p:spPr>
          <a:xfrm>
            <a:off x="2651760" y="1828800"/>
            <a:ext cx="8625535" cy="1188720"/>
          </a:xfrm>
          <a:prstGeom prst="rect">
            <a:avLst/>
          </a:prstGeom>
          <a:noFill/>
          <a:ln/>
        </p:spPr>
        <p:txBody>
          <a:bodyPr wrap="square" lIns="0" tIns="0" rIns="0" bIns="0" rtlCol="0" anchor="ctr"/>
          <a:lstStyle/>
          <a:p>
            <a:pPr algn="l" indent="0" marL="0">
              <a:lnSpc>
                <a:spcPct val="110000"/>
              </a:lnSpc>
              <a:buNone/>
            </a:pPr>
            <a:r>
              <a:rPr lang="en-US" sz="1400" dirty="0">
                <a:solidFill>
                  <a:srgbClr val="1A2B33"/>
                </a:solidFill>
                <a:latin typeface="Calibri" pitchFamily="34" charset="0"/>
                <a:ea typeface="Calibri" pitchFamily="34" charset="-122"/>
                <a:cs typeface="Calibri" pitchFamily="34" charset="-120"/>
              </a:rPr>
              <a:t>Data-privacy and consent principles for AI tool use; the current regulatory gap in Timor-Leste and why its absence doesn't reduce accountability; the physician's role in helping close that gap.</a:t>
            </a:r>
            <a:endParaRPr lang="en-US" sz="1400" dirty="0"/>
          </a:p>
        </p:txBody>
      </p:sp>
      <p:sp>
        <p:nvSpPr>
          <p:cNvPr id="8" name="Shape 6"/>
          <p:cNvSpPr/>
          <p:nvPr/>
        </p:nvSpPr>
        <p:spPr>
          <a:xfrm>
            <a:off x="548640" y="3291840"/>
            <a:ext cx="11094415" cy="1463040"/>
          </a:xfrm>
          <a:prstGeom prst="roundRect">
            <a:avLst>
              <a:gd name="adj" fmla="val 5625"/>
            </a:avLst>
          </a:prstGeom>
          <a:solidFill>
            <a:srgbClr val="E8F0F7"/>
          </a:solidFill>
          <a:ln/>
        </p:spPr>
      </p:sp>
      <p:sp>
        <p:nvSpPr>
          <p:cNvPr id="9" name="Shape 7"/>
          <p:cNvSpPr/>
          <p:nvPr/>
        </p:nvSpPr>
        <p:spPr>
          <a:xfrm>
            <a:off x="868680" y="3657600"/>
            <a:ext cx="1508760" cy="731520"/>
          </a:xfrm>
          <a:prstGeom prst="roundRect">
            <a:avLst>
              <a:gd name="adj" fmla="val 50000"/>
            </a:avLst>
          </a:prstGeom>
          <a:solidFill>
            <a:srgbClr val="2C6E9E"/>
          </a:solidFill>
          <a:ln/>
        </p:spPr>
      </p:sp>
      <p:sp>
        <p:nvSpPr>
          <p:cNvPr id="10" name="Text 8"/>
          <p:cNvSpPr/>
          <p:nvPr/>
        </p:nvSpPr>
        <p:spPr>
          <a:xfrm>
            <a:off x="868680" y="3657600"/>
            <a:ext cx="1508760" cy="73152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FIND</a:t>
            </a:r>
            <a:endParaRPr lang="en-US" sz="1500" dirty="0"/>
          </a:p>
        </p:txBody>
      </p:sp>
      <p:sp>
        <p:nvSpPr>
          <p:cNvPr id="11" name="Text 9"/>
          <p:cNvSpPr/>
          <p:nvPr/>
        </p:nvSpPr>
        <p:spPr>
          <a:xfrm>
            <a:off x="2651760" y="3429000"/>
            <a:ext cx="8625535" cy="1188720"/>
          </a:xfrm>
          <a:prstGeom prst="rect">
            <a:avLst/>
          </a:prstGeom>
          <a:noFill/>
          <a:ln/>
        </p:spPr>
        <p:txBody>
          <a:bodyPr wrap="square" lIns="0" tIns="0" rIns="0" bIns="0" rtlCol="0" anchor="ctr"/>
          <a:lstStyle/>
          <a:p>
            <a:pPr algn="l" indent="0" marL="0">
              <a:lnSpc>
                <a:spcPct val="110000"/>
              </a:lnSpc>
              <a:buNone/>
            </a:pPr>
            <a:r>
              <a:rPr lang="en-US" sz="1400" dirty="0">
                <a:solidFill>
                  <a:srgbClr val="1A2B33"/>
                </a:solidFill>
                <a:latin typeface="Calibri" pitchFamily="34" charset="0"/>
                <a:ea typeface="Calibri" pitchFamily="34" charset="-122"/>
                <a:cs typeface="Calibri" pitchFamily="34" charset="-120"/>
              </a:rPr>
              <a:t>A practical, reusable tool-adoption checklist covering validation population, data handling, failure mode, override path, accountability, connectivity fit, cost, and local track record.</a:t>
            </a:r>
            <a:endParaRPr lang="en-US" sz="1400" dirty="0"/>
          </a:p>
        </p:txBody>
      </p:sp>
      <p:sp>
        <p:nvSpPr>
          <p:cNvPr id="12" name="Shape 10"/>
          <p:cNvSpPr/>
          <p:nvPr/>
        </p:nvSpPr>
        <p:spPr>
          <a:xfrm>
            <a:off x="548640" y="4892040"/>
            <a:ext cx="11094415" cy="1463040"/>
          </a:xfrm>
          <a:prstGeom prst="roundRect">
            <a:avLst>
              <a:gd name="adj" fmla="val 5625"/>
            </a:avLst>
          </a:prstGeom>
          <a:solidFill>
            <a:srgbClr val="F7EFE2"/>
          </a:solidFill>
          <a:ln/>
        </p:spPr>
      </p:sp>
      <p:sp>
        <p:nvSpPr>
          <p:cNvPr id="13" name="Shape 11"/>
          <p:cNvSpPr/>
          <p:nvPr/>
        </p:nvSpPr>
        <p:spPr>
          <a:xfrm>
            <a:off x="868680" y="5257800"/>
            <a:ext cx="1508760" cy="731520"/>
          </a:xfrm>
          <a:prstGeom prst="roundRect">
            <a:avLst>
              <a:gd name="adj" fmla="val 50000"/>
            </a:avLst>
          </a:prstGeom>
          <a:solidFill>
            <a:srgbClr val="B8792E"/>
          </a:solidFill>
          <a:ln/>
        </p:spPr>
      </p:sp>
      <p:sp>
        <p:nvSpPr>
          <p:cNvPr id="14" name="Text 12"/>
          <p:cNvSpPr/>
          <p:nvPr/>
        </p:nvSpPr>
        <p:spPr>
          <a:xfrm>
            <a:off x="868680" y="5257800"/>
            <a:ext cx="1508760" cy="73152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THINK</a:t>
            </a:r>
            <a:endParaRPr lang="en-US" sz="1500" dirty="0"/>
          </a:p>
        </p:txBody>
      </p:sp>
      <p:sp>
        <p:nvSpPr>
          <p:cNvPr id="15" name="Text 13"/>
          <p:cNvSpPr/>
          <p:nvPr/>
        </p:nvSpPr>
        <p:spPr>
          <a:xfrm>
            <a:off x="2651760" y="5029200"/>
            <a:ext cx="8625535" cy="1188720"/>
          </a:xfrm>
          <a:prstGeom prst="rect">
            <a:avLst/>
          </a:prstGeom>
          <a:noFill/>
          <a:ln/>
        </p:spPr>
        <p:txBody>
          <a:bodyPr wrap="square" lIns="0" tIns="0" rIns="0" bIns="0" rtlCol="0" anchor="ctr"/>
          <a:lstStyle/>
          <a:p>
            <a:pPr algn="l" indent="0" marL="0">
              <a:lnSpc>
                <a:spcPct val="110000"/>
              </a:lnSpc>
              <a:buNone/>
            </a:pPr>
            <a:r>
              <a:rPr lang="en-US" sz="1400" dirty="0">
                <a:solidFill>
                  <a:srgbClr val="1A2B33"/>
                </a:solidFill>
                <a:latin typeface="Calibri" pitchFamily="34" charset="0"/>
                <a:ea typeface="Calibri" pitchFamily="34" charset="-122"/>
                <a:cs typeface="Calibri" pitchFamily="34" charset="-120"/>
              </a:rPr>
              <a:t>Applying the checklist to a real proposed tool, and practiced language for advocating for locally validated tools with leadership, vendors, and regulators.</a:t>
            </a:r>
            <a:endParaRPr lang="en-US" sz="1400" dirty="0"/>
          </a:p>
        </p:txBody>
      </p:sp>
      <p:sp>
        <p:nvSpPr>
          <p:cNvPr id="16" name="Text 14"/>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5C7080"/>
                </a:solidFill>
                <a:latin typeface="Calibri" pitchFamily="34" charset="0"/>
                <a:ea typeface="Calibri" pitchFamily="34" charset="-122"/>
                <a:cs typeface="Calibri" pitchFamily="34" charset="-120"/>
              </a:rPr>
              <a:t>21</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83344"/>
        </a:solidFill>
      </p:bgPr>
    </p:bg>
    <p:spTree>
      <p:nvGrpSpPr>
        <p:cNvPr id="1" name=""/>
        <p:cNvGrpSpPr/>
        <p:nvPr/>
      </p:nvGrpSpPr>
      <p:grpSpPr>
        <a:xfrm>
          <a:off x="0" y="0"/>
          <a:ext cx="0" cy="0"/>
          <a:chOff x="0" y="0"/>
          <a:chExt cx="0" cy="0"/>
        </a:xfrm>
      </p:grpSpPr>
      <p:sp>
        <p:nvSpPr>
          <p:cNvPr id="2" name="Shape 0"/>
          <p:cNvSpPr/>
          <p:nvPr/>
        </p:nvSpPr>
        <p:spPr>
          <a:xfrm>
            <a:off x="-1673352" y="-2093976"/>
            <a:ext cx="5029200" cy="5029200"/>
          </a:xfrm>
          <a:prstGeom prst="ellipse">
            <a:avLst/>
          </a:prstGeom>
          <a:solidFill>
            <a:srgbClr val="0B4F6C"/>
          </a:solidFill>
          <a:ln/>
        </p:spPr>
      </p:sp>
      <p:sp>
        <p:nvSpPr>
          <p:cNvPr id="3" name="Text 1"/>
          <p:cNvSpPr/>
          <p:nvPr/>
        </p:nvSpPr>
        <p:spPr>
          <a:xfrm>
            <a:off x="822960" y="1097280"/>
            <a:ext cx="6675120" cy="365760"/>
          </a:xfrm>
          <a:prstGeom prst="rect">
            <a:avLst/>
          </a:prstGeom>
          <a:noFill/>
          <a:ln/>
        </p:spPr>
        <p:txBody>
          <a:bodyPr wrap="square" lIns="0" tIns="0" rIns="0" bIns="0" rtlCol="0" anchor="ctr"/>
          <a:lstStyle/>
          <a:p>
            <a:pPr algn="l" indent="0" marL="0">
              <a:buNone/>
            </a:pPr>
            <a:r>
              <a:rPr lang="en-US" sz="1600" b="1" spc="150" kern="0" dirty="0">
                <a:solidFill>
                  <a:srgbClr val="5FA8D3"/>
                </a:solidFill>
                <a:latin typeface="Calibri" pitchFamily="34" charset="0"/>
                <a:ea typeface="Calibri" pitchFamily="34" charset="-122"/>
                <a:cs typeface="Calibri" pitchFamily="34" charset="-120"/>
              </a:rPr>
              <a:t>NEXT STEPS</a:t>
            </a:r>
            <a:endParaRPr lang="en-US" sz="1600" dirty="0"/>
          </a:p>
        </p:txBody>
      </p:sp>
      <p:sp>
        <p:nvSpPr>
          <p:cNvPr id="4" name="Text 2"/>
          <p:cNvSpPr/>
          <p:nvPr/>
        </p:nvSpPr>
        <p:spPr>
          <a:xfrm>
            <a:off x="777240" y="1508760"/>
            <a:ext cx="8778240" cy="822960"/>
          </a:xfrm>
          <a:prstGeom prst="rect">
            <a:avLst/>
          </a:prstGeom>
          <a:noFill/>
          <a:ln/>
        </p:spPr>
        <p:txBody>
          <a:bodyPr wrap="square" lIns="0" tIns="0" rIns="0" bIns="0" rtlCol="0" anchor="ctr"/>
          <a:lstStyle/>
          <a:p>
            <a:pPr algn="l" indent="0" marL="0">
              <a:buNone/>
            </a:pPr>
            <a:r>
              <a:rPr lang="en-US" sz="3200" b="1" dirty="0">
                <a:solidFill>
                  <a:srgbClr val="FFFFFF"/>
                </a:solidFill>
                <a:latin typeface="Cambria" pitchFamily="34" charset="0"/>
                <a:ea typeface="Cambria" pitchFamily="34" charset="-122"/>
                <a:cs typeface="Cambria" pitchFamily="34" charset="-120"/>
              </a:rPr>
              <a:t>Take the Post-Test</a:t>
            </a:r>
            <a:endParaRPr lang="en-US" sz="3200" dirty="0"/>
          </a:p>
        </p:txBody>
      </p:sp>
      <p:sp>
        <p:nvSpPr>
          <p:cNvPr id="5" name="Text 3"/>
          <p:cNvSpPr/>
          <p:nvPr/>
        </p:nvSpPr>
        <p:spPr>
          <a:xfrm>
            <a:off x="822960" y="2514600"/>
            <a:ext cx="8503920" cy="1188720"/>
          </a:xfrm>
          <a:prstGeom prst="rect">
            <a:avLst/>
          </a:prstGeom>
          <a:noFill/>
          <a:ln/>
        </p:spPr>
        <p:txBody>
          <a:bodyPr wrap="square" lIns="0" tIns="0" rIns="0" bIns="0" rtlCol="0" anchor="ctr"/>
          <a:lstStyle/>
          <a:p>
            <a:pPr algn="l" indent="0" marL="0">
              <a:buNone/>
            </a:pPr>
            <a:r>
              <a:rPr lang="en-US" sz="1800" dirty="0">
                <a:solidFill>
                  <a:srgbClr val="CFE6F2"/>
                </a:solidFill>
                <a:latin typeface="Calibri" pitchFamily="34" charset="0"/>
                <a:ea typeface="Calibri" pitchFamily="34" charset="-122"/>
                <a:cs typeface="Calibri" pitchFamily="34" charset="-120"/>
              </a:rPr>
              <a:t>12 scored questions, 80% pass mark. After the seminars and workshop, and once Module 5 is evaluated, Module 6 — Implementation, Sustained Practice &amp; Peer Mentorship — opens next.</a:t>
            </a:r>
            <a:endParaRPr lang="en-US" sz="1800" dirty="0"/>
          </a:p>
        </p:txBody>
      </p:sp>
      <p:sp>
        <p:nvSpPr>
          <p:cNvPr id="6" name="Shape 4"/>
          <p:cNvSpPr/>
          <p:nvPr/>
        </p:nvSpPr>
        <p:spPr>
          <a:xfrm>
            <a:off x="822960" y="3977640"/>
            <a:ext cx="7863840" cy="731520"/>
          </a:xfrm>
          <a:prstGeom prst="roundRect">
            <a:avLst>
              <a:gd name="adj" fmla="val 12500"/>
            </a:avLst>
          </a:prstGeom>
          <a:solidFill>
            <a:srgbClr val="0B4F6C"/>
          </a:solidFill>
          <a:ln w="12700">
            <a:solidFill>
              <a:srgbClr val="5FA8D3"/>
            </a:solidFill>
            <a:prstDash val="solid"/>
          </a:ln>
        </p:spPr>
      </p:sp>
      <p:sp>
        <p:nvSpPr>
          <p:cNvPr id="7" name="Text 5"/>
          <p:cNvSpPr/>
          <p:nvPr/>
        </p:nvSpPr>
        <p:spPr>
          <a:xfrm>
            <a:off x="822960" y="3977640"/>
            <a:ext cx="7863840" cy="731520"/>
          </a:xfrm>
          <a:prstGeom prst="rect">
            <a:avLst/>
          </a:prstGeom>
          <a:noFill/>
          <a:ln/>
        </p:spPr>
        <p:txBody>
          <a:bodyPr wrap="square" lIns="0" tIns="0" rIns="0" bIns="0" rtlCol="0" anchor="ctr"/>
          <a:lstStyle/>
          <a:p>
            <a:pPr algn="ctr" indent="0" marL="0">
              <a:buNone/>
            </a:pPr>
            <a:r>
              <a:rPr lang="en-US" sz="1500" dirty="0">
                <a:solidFill>
                  <a:srgbClr val="CFE6F2"/>
                </a:solidFill>
                <a:latin typeface="Calibri" pitchFamily="34" charset="0"/>
                <a:ea typeface="Calibri" pitchFamily="34" charset="-122"/>
                <a:cs typeface="Calibri" pitchFamily="34" charset="-120"/>
              </a:rPr>
              <a:t>Module 5 of 6 — Ethics, Governance &amp; the Local Regulatory Context</a:t>
            </a:r>
            <a:endParaRPr lang="en-US" sz="1500" dirty="0"/>
          </a:p>
        </p:txBody>
      </p:sp>
      <p:sp>
        <p:nvSpPr>
          <p:cNvPr id="8" name="Text 6"/>
          <p:cNvSpPr/>
          <p:nvPr/>
        </p:nvSpPr>
        <p:spPr>
          <a:xfrm>
            <a:off x="11228832" y="6263640"/>
            <a:ext cx="640080" cy="365760"/>
          </a:xfrm>
          <a:prstGeom prst="rect">
            <a:avLst/>
          </a:prstGeom>
          <a:noFill/>
          <a:ln/>
        </p:spPr>
        <p:txBody>
          <a:bodyPr wrap="square" lIns="0" tIns="0" rIns="0" bIns="0" rtlCol="0" anchor="ctr"/>
          <a:lstStyle/>
          <a:p>
            <a:pPr algn="r" indent="0" marL="0">
              <a:buNone/>
            </a:pPr>
            <a:r>
              <a:rPr lang="en-US" sz="1500" dirty="0">
                <a:solidFill>
                  <a:srgbClr val="9FC3D6"/>
                </a:solidFill>
                <a:latin typeface="Calibri" pitchFamily="34" charset="0"/>
                <a:ea typeface="Calibri" pitchFamily="34" charset="-122"/>
                <a:cs typeface="Calibri" pitchFamily="34" charset="-120"/>
              </a:rPr>
              <a:t>22</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2026-08-23T06:36:50Z</dcterms:created>
  <dcterms:modified xsi:type="dcterms:W3CDTF">2026-08-23T06:36:50Z</dcterms:modified>
</cp:coreProperties>
</file>