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828800"/>
            <a:ext cx="5486400" cy="54864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754880"/>
            <a:ext cx="4572000" cy="45720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8288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2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DAILY MEDICAL PRACTICE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dirty="0">
                <a:solidFill>
                  <a:srgbClr val="CFE6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6 · Final Module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77240" y="2834640"/>
            <a:ext cx="10607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Implementation, Sustained Practice &amp; Peer Mentorship</a:t>
            </a:r>
            <a:endParaRPr lang="en-US" sz="2900" dirty="0"/>
          </a:p>
        </p:txBody>
      </p:sp>
      <p:sp>
        <p:nvSpPr>
          <p:cNvPr id="7" name="Shape 5"/>
          <p:cNvSpPr/>
          <p:nvPr/>
        </p:nvSpPr>
        <p:spPr>
          <a:xfrm>
            <a:off x="822960" y="4434840"/>
            <a:ext cx="5120640" cy="548640"/>
          </a:xfrm>
          <a:prstGeom prst="roundRect">
            <a:avLst>
              <a:gd name="adj" fmla="val 50000"/>
            </a:avLst>
          </a:prstGeom>
          <a:solidFill>
            <a:srgbClr val="0B4F6C"/>
          </a:solidFill>
          <a:ln w="12700">
            <a:solidFill>
              <a:srgbClr val="5FA8D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4348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Self-paced + two workshops &amp; two seminars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6263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7F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in Daily Medical Practice — a curriculum for practicing physicians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START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this module works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64008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Preview Quiz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min, ungraded. Orients you before reading.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3172968" y="3017520"/>
            <a:ext cx="246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38328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11" name="Shape 9"/>
          <p:cNvSpPr/>
          <p:nvPr/>
        </p:nvSpPr>
        <p:spPr>
          <a:xfrm>
            <a:off x="370332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2" name="Text 10"/>
          <p:cNvSpPr/>
          <p:nvPr/>
        </p:nvSpPr>
        <p:spPr>
          <a:xfrm>
            <a:off x="370332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352044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Handout / Slides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56616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Sections B and E are worksheets, not reading — fill both in on paper.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053328" y="3017520"/>
            <a:ext cx="246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26364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17" name="Shape 15"/>
          <p:cNvSpPr/>
          <p:nvPr/>
        </p:nvSpPr>
        <p:spPr>
          <a:xfrm>
            <a:off x="6583680" y="2148840"/>
            <a:ext cx="731520" cy="73152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640080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Workshops &amp; Two Seminars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44652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sessions — build your plan and audit process, discuss the champion role, and close with commitments.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933688" y="3017520"/>
            <a:ext cx="2468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FA8D3"/>
                </a:solidFill>
              </a:rPr>
              <a:t>→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9144000" y="1783080"/>
            <a:ext cx="2651760" cy="4023360"/>
          </a:xfrm>
          <a:prstGeom prst="roundRect">
            <a:avLst>
              <a:gd name="adj" fmla="val 3448"/>
            </a:avLst>
          </a:prstGeom>
          <a:solidFill>
            <a:srgbClr val="F2F6F8"/>
          </a:solidFill>
          <a:ln/>
        </p:spPr>
      </p:sp>
      <p:sp>
        <p:nvSpPr>
          <p:cNvPr id="23" name="Shape 21"/>
          <p:cNvSpPr/>
          <p:nvPr/>
        </p:nvSpPr>
        <p:spPr>
          <a:xfrm>
            <a:off x="9464040" y="2148840"/>
            <a:ext cx="731520" cy="731520"/>
          </a:xfrm>
          <a:prstGeom prst="ellipse">
            <a:avLst/>
          </a:prstGeom>
          <a:solidFill>
            <a:srgbClr val="5FA8D3"/>
          </a:solidFill>
          <a:ln/>
        </p:spPr>
      </p:sp>
      <p:sp>
        <p:nvSpPr>
          <p:cNvPr id="24" name="Text 22"/>
          <p:cNvSpPr/>
          <p:nvPr/>
        </p:nvSpPr>
        <p:spPr>
          <a:xfrm>
            <a:off x="9464040" y="2148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5" name="Text 23"/>
          <p:cNvSpPr/>
          <p:nvPr/>
        </p:nvSpPr>
        <p:spPr>
          <a:xfrm>
            <a:off x="9281160" y="3063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Post-Test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326880" y="3886200"/>
            <a:ext cx="228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questions, scored. 80% pass — the curriculum's final assessment.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THIS MODULE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will be able to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10881360" cy="1143000"/>
          </a:xfrm>
          <a:prstGeom prst="roundRect">
            <a:avLst>
              <a:gd name="adj" fmla="val 7200"/>
            </a:avLst>
          </a:prstGeom>
          <a:solidFill>
            <a:srgbClr val="F2F6F8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263140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2631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00200" y="1965960"/>
            <a:ext cx="9738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a personal 90-day plan to integrate one or two AI tools into your own practice, with a measurable outcome.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246120"/>
            <a:ext cx="10881360" cy="1143000"/>
          </a:xfrm>
          <a:prstGeom prst="roundRect">
            <a:avLst>
              <a:gd name="adj" fmla="val 7200"/>
            </a:avLst>
          </a:prstGeom>
          <a:solidFill>
            <a:srgbClr val="F2F6F8"/>
          </a:solidFill>
          <a:ln/>
        </p:spPr>
      </p:sp>
      <p:sp>
        <p:nvSpPr>
          <p:cNvPr id="9" name="Shape 7"/>
          <p:cNvSpPr/>
          <p:nvPr/>
        </p:nvSpPr>
        <p:spPr>
          <a:xfrm>
            <a:off x="822960" y="3543300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35433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600200" y="3246120"/>
            <a:ext cx="9738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Participate in or lead a peer case-audit comparing AI-assisted and unassisted outcomes.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4526280"/>
            <a:ext cx="10881360" cy="1143000"/>
          </a:xfrm>
          <a:prstGeom prst="roundRect">
            <a:avLst>
              <a:gd name="adj" fmla="val 7200"/>
            </a:avLst>
          </a:prstGeom>
          <a:solidFill>
            <a:srgbClr val="F2F6F8"/>
          </a:solidFill>
          <a:ln/>
        </p:spPr>
      </p:sp>
      <p:sp>
        <p:nvSpPr>
          <p:cNvPr id="13" name="Shape 11"/>
          <p:cNvSpPr/>
          <p:nvPr/>
        </p:nvSpPr>
        <p:spPr>
          <a:xfrm>
            <a:off x="822960" y="4823460"/>
            <a:ext cx="548640" cy="54864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48234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00200" y="4526280"/>
            <a:ext cx="97383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or help build a local clinical-AI-champion or community-of-practice structure to sustain use after formal training ends.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Most AI Adoption Efforts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Quietly Fail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· FOUR FAILURE PATTERNS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None of them are dramatic — that's the problem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56232"/>
            <a:ext cx="274067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follow-up</a:t>
            </a:r>
            <a:endParaRPr lang="en-US" sz="1600" dirty="0"/>
          </a:p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after training</a:t>
            </a:r>
            <a:endParaRPr lang="en-US" sz="1600" dirty="0"/>
          </a:p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655076" y="1691640"/>
            <a:ext cx="771365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Skills fade back toward old habits within weeks without something that keeps the new behavior visible and expected.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953512"/>
            <a:ext cx="274067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way to</a:t>
            </a:r>
            <a:endParaRPr lang="en-US" sz="1600" dirty="0"/>
          </a:p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 what</a:t>
            </a:r>
            <a:endParaRPr lang="en-US" sz="1600" dirty="0"/>
          </a:p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changed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655076" y="2788920"/>
            <a:ext cx="771365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a number to check, “did it work” becomes a feeling rather than a fact — and feelings drift toward what's easiest to believe.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48640" y="388620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4050792"/>
            <a:ext cx="274067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Adopting</a:t>
            </a:r>
            <a:endParaRPr lang="en-US" sz="1600" dirty="0"/>
          </a:p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everything</a:t>
            </a:r>
            <a:endParaRPr lang="en-US" sz="1600" dirty="0"/>
          </a:p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once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655076" y="3886200"/>
            <a:ext cx="771365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Attention spread across five new tools sustains none of them. One habit, genuinely embedded, beats five abandoned within a month.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48640" y="498348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5148072"/>
            <a:ext cx="274067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Relying on</a:t>
            </a:r>
            <a:endParaRPr lang="en-US" sz="1600" dirty="0"/>
          </a:p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willpower</a:t>
            </a:r>
            <a:endParaRPr lang="en-US" sz="1600" dirty="0"/>
          </a:p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alone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655076" y="4983480"/>
            <a:ext cx="771365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peers or institutional support, the first genuinely difficult week is often enough to quietly end the change.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A · THE PATTERN TO BREAK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ends. Enthusiasm is real. Then nothing changes.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11094415" cy="2011680"/>
          </a:xfrm>
          <a:prstGeom prst="roundRect">
            <a:avLst>
              <a:gd name="adj" fmla="val 4091"/>
            </a:avLst>
          </a:prstGeom>
          <a:solidFill>
            <a:srgbClr val="F7E9E9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331720"/>
            <a:ext cx="1036289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700" i="1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months later, nothing has actually changed in daily practice — not because the training failed, but because nothing was built to make the change durable. Sections B through E are the mechanisms this module hands you to prevent exactly that.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Your 90-Day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Implementation Plan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· WORKSHEET (1/2)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single most important exercise in the course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1234440"/>
          </a:xfrm>
          <a:prstGeom prst="roundRect">
            <a:avLst>
              <a:gd name="adj" fmla="val 6667"/>
            </a:avLst>
          </a:prstGeom>
          <a:solidFill>
            <a:srgbClr val="F7EFE2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212598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1259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08760" y="1783080"/>
            <a:ext cx="995141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one or two tools from this course will you actually use in the next 90 days?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48640" y="3154680"/>
            <a:ext cx="11094415" cy="1234440"/>
          </a:xfrm>
          <a:prstGeom prst="roundRect">
            <a:avLst>
              <a:gd name="adj" fmla="val 6667"/>
            </a:avLst>
          </a:prstGeom>
          <a:solidFill>
            <a:srgbClr val="F7EFE2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349758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4975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08760" y="3154680"/>
            <a:ext cx="995141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the measurable outcome — a real number you can actually track?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548640" y="4526280"/>
            <a:ext cx="11094415" cy="1234440"/>
          </a:xfrm>
          <a:prstGeom prst="roundRect">
            <a:avLst>
              <a:gd name="adj" fmla="val 6667"/>
            </a:avLst>
          </a:prstGeom>
          <a:solidFill>
            <a:srgbClr val="F7EFE2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" y="486918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48691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508760" y="4526280"/>
            <a:ext cx="995141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0–30: what does “started” look like? What's the smallest first step?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B · WORKSHEET (2/2)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single most important exercise in the course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1234440"/>
          </a:xfrm>
          <a:prstGeom prst="roundRect">
            <a:avLst>
              <a:gd name="adj" fmla="val 6667"/>
            </a:avLst>
          </a:prstGeom>
          <a:solidFill>
            <a:srgbClr val="F7EFE2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212598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1259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08760" y="1783080"/>
            <a:ext cx="995141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31–60: what does “becoming routine” look like, and how will you notice if it's slipping?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48640" y="3154680"/>
            <a:ext cx="11094415" cy="1234440"/>
          </a:xfrm>
          <a:prstGeom prst="roundRect">
            <a:avLst>
              <a:gd name="adj" fmla="val 6667"/>
            </a:avLst>
          </a:prstGeom>
          <a:solidFill>
            <a:srgbClr val="F7EFE2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349758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4975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08760" y="3154680"/>
            <a:ext cx="995141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61–90: how will you check whether the outcome moved — and who will you tell either way?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548640" y="4526280"/>
            <a:ext cx="11094415" cy="1234440"/>
          </a:xfrm>
          <a:prstGeom prst="roundRect">
            <a:avLst>
              <a:gd name="adj" fmla="val 6667"/>
            </a:avLst>
          </a:prstGeom>
          <a:solidFill>
            <a:srgbClr val="F7EFE2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" y="486918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48691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508760" y="4526280"/>
            <a:ext cx="995141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most likely to derail this, realistically — and what's your specific plan for it?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548640" y="56235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i="1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this plan, filled in, to the live workshop.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Setting Up a Peer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Case-Audit Process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· FIVE ELEMENTS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Small, recurring, non-punitive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856232"/>
            <a:ext cx="274067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Group size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655076" y="1691640"/>
            <a:ext cx="771365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to six colleagues — small enough to stay honest, large enough to see patterns.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953512"/>
            <a:ext cx="274067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Frequency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655076" y="2788920"/>
            <a:ext cx="771365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is usually sustainable long-term; weekly commitments tend to quietly lapse.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48640" y="388620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4050792"/>
            <a:ext cx="274067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Case selection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655076" y="3886200"/>
            <a:ext cx="771365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mix of routine and difficult cases — not just the interesting ones.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48640" y="498348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5148072"/>
            <a:ext cx="274067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What's compared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655076" y="4983480"/>
            <a:ext cx="771365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“was the AI right,” but whether the process changed what happened for the patient.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C · CONTINUITY FROM MODULE 4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same habit, at group scale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11094415" cy="2011680"/>
          </a:xfrm>
          <a:prstGeom prst="roundRect">
            <a:avLst>
              <a:gd name="adj" fmla="val 4091"/>
            </a:avLst>
          </a:prstGeom>
          <a:solidFill>
            <a:srgbClr val="E8F2ED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331720"/>
            <a:ext cx="1036289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self-audit exercise from Module 4 Section B, run as a peer process instead of alone. The individual version taught you to catch hallucination and overconfidence in your own outputs; the group version catches the blind spots an individual working solo, by definition, tends to miss.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Finding — or Becoming — a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AI Champion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D · WHAT THE ROLE INVOLVES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Usually just made explicit, not newly invented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2011680"/>
            <a:ext cx="548640" cy="548640"/>
          </a:xfrm>
          <a:prstGeom prst="ellipse">
            <a:avLst/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011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08760" y="1783080"/>
            <a:ext cx="9951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the first call when a colleague's tool isn't working as expected.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48640" y="288036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3108960"/>
            <a:ext cx="548640" cy="548640"/>
          </a:xfrm>
          <a:prstGeom prst="ellipse">
            <a:avLst/>
          </a:prstGeom>
          <a:solidFill>
            <a:srgbClr val="2E7D5B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108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08760" y="2880360"/>
            <a:ext cx="9951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a running, informal sense of what's working and what isn't across the group.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548640" y="397764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" y="4206240"/>
            <a:ext cx="548640" cy="548640"/>
          </a:xfrm>
          <a:prstGeom prst="ellipse">
            <a:avLst/>
          </a:prstGeom>
          <a:solidFill>
            <a:srgbClr val="2E7D5B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4206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508760" y="3977640"/>
            <a:ext cx="9951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Bringing that front-line experience to the people making adoption decisions.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548640" y="507492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2F6F8"/>
          </a:solidFill>
          <a:ln/>
        </p:spPr>
      </p:sp>
      <p:sp>
        <p:nvSpPr>
          <p:cNvPr id="18" name="Shape 16"/>
          <p:cNvSpPr/>
          <p:nvPr/>
        </p:nvSpPr>
        <p:spPr>
          <a:xfrm>
            <a:off x="731520" y="5303520"/>
            <a:ext cx="548640" cy="548640"/>
          </a:xfrm>
          <a:prstGeom prst="ellipse">
            <a:avLst/>
          </a:prstGeom>
          <a:solidFill>
            <a:srgbClr val="2E7D5B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5303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508760" y="5074920"/>
            <a:ext cx="9951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being the only technically capable person — bringing others along, not gatekeeping.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Closing Session: Your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Commitment and Follow-Up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E · YOUR COMMITMENT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Public and specific beats private and vague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1094415" cy="4114800"/>
          </a:xfrm>
          <a:prstGeom prst="roundRect">
            <a:avLst>
              <a:gd name="adj" fmla="val 2222"/>
            </a:avLst>
          </a:prstGeom>
          <a:solidFill>
            <a:srgbClr val="F7EFE2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920240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will ______ — a specific action from your 90-day plan.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633472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will know it worked when ______ — your measurable outcome.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14400" y="3346704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will check in with ______ — a named colleague, not “myself.”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14400" y="4059936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______ — an actual date, not “sometime soon.”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14400" y="4773168"/>
            <a:ext cx="1036289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it's not working by then, I will ______ — a fallback, decided now.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B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E · WHY EACH PART MATTERS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Discussed in the closing session, out loud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7EFE2"/>
          </a:solidFill>
          <a:ln/>
        </p:spPr>
      </p:sp>
      <p:sp>
        <p:nvSpPr>
          <p:cNvPr id="6" name="Shape 4"/>
          <p:cNvSpPr/>
          <p:nvPr/>
        </p:nvSpPr>
        <p:spPr>
          <a:xfrm>
            <a:off x="731520" y="201168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20116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08760" y="1783080"/>
            <a:ext cx="9951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Specificity beats vagueness — “use the scribe for every follow-up visit” is checkable; “use it more” isn't.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288036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7EFE2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310896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1089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08760" y="2880360"/>
            <a:ext cx="9951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named person beats “myself” — a commitment only you know about is the easiest to quietly let slide.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97764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7EFE2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" y="420624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4206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508760" y="3977640"/>
            <a:ext cx="9951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set date beats “eventually” — “eventually” never arrives; a calendar date does.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548640" y="5074920"/>
            <a:ext cx="11094415" cy="1005840"/>
          </a:xfrm>
          <a:prstGeom prst="roundRect">
            <a:avLst>
              <a:gd name="adj" fmla="val 8182"/>
            </a:avLst>
          </a:prstGeom>
          <a:solidFill>
            <a:srgbClr val="F7EFE2"/>
          </a:solidFill>
          <a:ln/>
        </p:spPr>
      </p:sp>
      <p:sp>
        <p:nvSpPr>
          <p:cNvPr id="18" name="Shape 16"/>
          <p:cNvSpPr/>
          <p:nvPr/>
        </p:nvSpPr>
        <p:spPr>
          <a:xfrm>
            <a:off x="731520" y="5303520"/>
            <a:ext cx="548640" cy="548640"/>
          </a:xfrm>
          <a:prstGeom prst="ellipse">
            <a:avLst/>
          </a:prstGeom>
          <a:solidFill>
            <a:srgbClr val="B8792E"/>
          </a:solidFill>
          <a:ln/>
        </p:spPr>
      </p:sp>
      <p:sp>
        <p:nvSpPr>
          <p:cNvPr id="19" name="Text 17"/>
          <p:cNvSpPr/>
          <p:nvPr/>
        </p:nvSpPr>
        <p:spPr>
          <a:xfrm>
            <a:off x="731520" y="53035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508760" y="5074920"/>
            <a:ext cx="9951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fallback prevents quiet abandonment — deciding it in advance turns silent failure into a planned correction.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F6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2468880"/>
            <a:ext cx="1463040" cy="1463040"/>
          </a:xfrm>
          <a:prstGeom prst="ellipse">
            <a:avLst/>
          </a:prstGeom>
          <a:solidFill>
            <a:srgbClr val="083344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24688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2606040" y="2560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F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606040" y="29260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Course Wrap-Up:</a:t>
            </a:r>
            <a:endParaRPr lang="en-US" sz="3000" dirty="0"/>
          </a:p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Carries Forward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2624328" y="4160520"/>
            <a:ext cx="1554480" cy="502920"/>
          </a:xfrm>
          <a:prstGeom prst="roundRect">
            <a:avLst>
              <a:gd name="adj" fmla="val 49091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/>
          <p:nvPr/>
        </p:nvSpPr>
        <p:spPr>
          <a:xfrm>
            <a:off x="2624328" y="4160520"/>
            <a:ext cx="1554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2E7D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F · THE SIX-MODULE THROUGHLINE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habit, in different clothes, every time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11094415" cy="658368"/>
          </a:xfrm>
          <a:prstGeom prst="roundRect">
            <a:avLst>
              <a:gd name="adj" fmla="val 12500"/>
            </a:avLst>
          </a:prstGeom>
          <a:solidFill>
            <a:srgbClr val="F2F6F8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764792"/>
            <a:ext cx="27406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· Foundations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655076" y="1600200"/>
            <a:ext cx="771365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vocabulary and realistic expectations.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48640" y="2331720"/>
            <a:ext cx="11094415" cy="658368"/>
          </a:xfrm>
          <a:prstGeom prst="roundRect">
            <a:avLst>
              <a:gd name="adj" fmla="val 12500"/>
            </a:avLst>
          </a:prstGeom>
          <a:solidFill>
            <a:srgbClr val="F2F6F8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2496312"/>
            <a:ext cx="27406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· Documentation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655076" y="2331720"/>
            <a:ext cx="771365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first tool in safe daily use, and catching what it gets wrong.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548640" y="3063240"/>
            <a:ext cx="11094415" cy="658368"/>
          </a:xfrm>
          <a:prstGeom prst="roundRect">
            <a:avLst>
              <a:gd name="adj" fmla="val 12500"/>
            </a:avLst>
          </a:prstGeom>
          <a:solidFill>
            <a:srgbClr val="F2F6F8"/>
          </a:solidFill>
          <a:ln/>
        </p:spPr>
      </p:sp>
      <p:sp>
        <p:nvSpPr>
          <p:cNvPr id="12" name="Text 10"/>
          <p:cNvSpPr/>
          <p:nvPr/>
        </p:nvSpPr>
        <p:spPr>
          <a:xfrm>
            <a:off x="822960" y="3227832"/>
            <a:ext cx="27406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· Decision Support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655076" y="3063240"/>
            <a:ext cx="771365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as a second opinion, never a verdict.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48640" y="3794760"/>
            <a:ext cx="11094415" cy="658368"/>
          </a:xfrm>
          <a:prstGeom prst="roundRect">
            <a:avLst>
              <a:gd name="adj" fmla="val 12500"/>
            </a:avLst>
          </a:prstGeom>
          <a:solidFill>
            <a:srgbClr val="F2F6F8"/>
          </a:solidFill>
          <a:ln/>
        </p:spPr>
      </p:sp>
      <p:sp>
        <p:nvSpPr>
          <p:cNvPr id="15" name="Text 13"/>
          <p:cNvSpPr/>
          <p:nvPr/>
        </p:nvSpPr>
        <p:spPr>
          <a:xfrm>
            <a:off x="822960" y="3959352"/>
            <a:ext cx="27406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· Critical Appraisal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655076" y="3794760"/>
            <a:ext cx="771365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Black Box Routine — one habit underneath everything.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548640" y="4526280"/>
            <a:ext cx="11094415" cy="658368"/>
          </a:xfrm>
          <a:prstGeom prst="roundRect">
            <a:avLst>
              <a:gd name="adj" fmla="val 12500"/>
            </a:avLst>
          </a:prstGeom>
          <a:solidFill>
            <a:srgbClr val="F2F6F8"/>
          </a:solidFill>
          <a:ln/>
        </p:spPr>
      </p:sp>
      <p:sp>
        <p:nvSpPr>
          <p:cNvPr id="18" name="Text 16"/>
          <p:cNvSpPr/>
          <p:nvPr/>
        </p:nvSpPr>
        <p:spPr>
          <a:xfrm>
            <a:off x="822960" y="4690872"/>
            <a:ext cx="27406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· Governance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655076" y="4526280"/>
            <a:ext cx="771365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practical adoption checklist and the local regulatory picture.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548640" y="5257800"/>
            <a:ext cx="11094415" cy="658368"/>
          </a:xfrm>
          <a:prstGeom prst="roundRect">
            <a:avLst>
              <a:gd name="adj" fmla="val 12500"/>
            </a:avLst>
          </a:prstGeom>
          <a:solidFill>
            <a:srgbClr val="F2F6F8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422392"/>
            <a:ext cx="274067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E457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· Implementation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3655076" y="5257800"/>
            <a:ext cx="771365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plan, an audit process, and a champion — built to outlast the course.</a:t>
            </a:r>
            <a:endParaRPr lang="en-US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73352" y="-2093976"/>
            <a:ext cx="5029200" cy="50292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4630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F · THE CLOSING IDEA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2103120"/>
            <a:ext cx="98755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None of this required believing AI is either a solution or a threat. It required a working habit of scrutiny, applied consistently — the same habit, in different clothes, in every module of this course. That habit is now yours to keep running, on your own schedule, long after this course ends.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spc="150" kern="0" dirty="0">
                <a:solidFill>
                  <a:srgbClr val="0B4F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MOVE ON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A2B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6 summary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11094415" cy="1737360"/>
          </a:xfrm>
          <a:prstGeom prst="roundRect">
            <a:avLst>
              <a:gd name="adj" fmla="val 4737"/>
            </a:avLst>
          </a:prstGeom>
          <a:solidFill>
            <a:srgbClr val="E8F2ED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2514600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51460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2651760" y="2148840"/>
            <a:ext cx="8625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one-off training doesn't stick and what breaks that pattern; how to structure a sustainable peer case-audit process; what a clinical AI champion role actually involves; the throughline connecting all six modules.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3931920"/>
            <a:ext cx="11094415" cy="1737360"/>
          </a:xfrm>
          <a:prstGeom prst="roundRect">
            <a:avLst>
              <a:gd name="adj" fmla="val 4737"/>
            </a:avLst>
          </a:prstGeom>
          <a:solidFill>
            <a:srgbClr val="F7EFE2"/>
          </a:solidFill>
          <a:ln/>
        </p:spPr>
      </p:sp>
      <p:sp>
        <p:nvSpPr>
          <p:cNvPr id="9" name="Shape 7"/>
          <p:cNvSpPr/>
          <p:nvPr/>
        </p:nvSpPr>
        <p:spPr>
          <a:xfrm>
            <a:off x="868680" y="4434840"/>
            <a:ext cx="1508760" cy="731520"/>
          </a:xfrm>
          <a:prstGeom prst="roundRect">
            <a:avLst>
              <a:gd name="adj" fmla="val 50000"/>
            </a:avLst>
          </a:prstGeom>
          <a:solidFill>
            <a:srgbClr val="B8792E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4434840"/>
            <a:ext cx="1508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THINK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651760" y="4069080"/>
            <a:ext cx="862553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A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concrete personal 90-day implementation plan with a measurable outcome, and a specific, scheduled commitment made publicly rather than left as a private intention.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5C70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833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73352" y="-2093976"/>
            <a:ext cx="5029200" cy="5029200"/>
          </a:xfrm>
          <a:prstGeom prst="ellipse">
            <a:avLst/>
          </a:prstGeom>
          <a:solidFill>
            <a:srgbClr val="0B4F6C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0972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spc="150" kern="0" dirty="0">
                <a:solidFill>
                  <a:srgbClr val="5FA8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77240" y="150876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 the Post-Test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22960" y="2514600"/>
            <a:ext cx="8503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scored questions, 80% pass mark — the final assessment in this curriculum. After the workshops and seminars, bring your 90-day plan and commitment card to the closing session.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3977640"/>
            <a:ext cx="8778240" cy="731520"/>
          </a:xfrm>
          <a:prstGeom prst="roundRect">
            <a:avLst>
              <a:gd name="adj" fmla="val 12500"/>
            </a:avLst>
          </a:prstGeom>
          <a:solidFill>
            <a:srgbClr val="0B4F6C"/>
          </a:solidFill>
          <a:ln w="12700">
            <a:solidFill>
              <a:srgbClr val="5FA8D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3977640"/>
            <a:ext cx="8778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FE6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6 of 6 — Curriculum complete: AI in Daily Medical Practice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228832" y="62636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FC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2026-08-23T06:44:59Z</dcterms:created>
  <dcterms:modified xsi:type="dcterms:W3CDTF">2026-08-23T06:44:59Z</dcterms:modified>
</cp:coreProperties>
</file>